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37"/>
  </p:notesMasterIdLst>
  <p:handoutMasterIdLst>
    <p:handoutMasterId r:id="rId38"/>
  </p:handoutMasterIdLst>
  <p:sldIdLst>
    <p:sldId id="315" r:id="rId5"/>
    <p:sldId id="293" r:id="rId6"/>
    <p:sldId id="294" r:id="rId7"/>
    <p:sldId id="626" r:id="rId8"/>
    <p:sldId id="295" r:id="rId9"/>
    <p:sldId id="5496" r:id="rId10"/>
    <p:sldId id="603" r:id="rId11"/>
    <p:sldId id="325" r:id="rId12"/>
    <p:sldId id="605" r:id="rId13"/>
    <p:sldId id="5713" r:id="rId14"/>
    <p:sldId id="5503" r:id="rId15"/>
    <p:sldId id="317" r:id="rId16"/>
    <p:sldId id="321" r:id="rId17"/>
    <p:sldId id="5504" r:id="rId18"/>
    <p:sldId id="604" r:id="rId19"/>
    <p:sldId id="5513" r:id="rId20"/>
    <p:sldId id="5714" r:id="rId21"/>
    <p:sldId id="606" r:id="rId22"/>
    <p:sldId id="5510" r:id="rId23"/>
    <p:sldId id="5511" r:id="rId24"/>
    <p:sldId id="5695" r:id="rId25"/>
    <p:sldId id="5716" r:id="rId26"/>
    <p:sldId id="5669" r:id="rId27"/>
    <p:sldId id="5670" r:id="rId28"/>
    <p:sldId id="536" r:id="rId29"/>
    <p:sldId id="5715" r:id="rId30"/>
    <p:sldId id="5717" r:id="rId31"/>
    <p:sldId id="5681" r:id="rId32"/>
    <p:sldId id="5684" r:id="rId33"/>
    <p:sldId id="5687" r:id="rId34"/>
    <p:sldId id="5682" r:id="rId35"/>
    <p:sldId id="5515" r:id="rId36"/>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567152-C5C3-6C5E-969C-E084162C571B}" name="Julien Potereau" initials="JP" userId="S::jpotereau@harrisinteractive.fr::565afa16-51ce-4c58-9a57-ce89f0d50aa4" providerId="AD"/>
  <p188:author id="{E04B30B7-8226-C830-3536-8859625D9B66}" name="Hadrien Gouttefangeas" initials="HG" userId="S::HGouttefangeas@harrisinteractive.fr::f384a31a-bfb4-4d87-b4a1-3ef62f337f3c" providerId="AD"/>
  <p188:author id="{620E93E8-8D7F-BF3B-E319-84244A6D3F80}" name="Rosalie Ollivier" initials="RO" userId="S::ROllivier@harrisinteractive.fr::cc947bef-2a2f-44a6-9bb5-145fae29bb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ce Lavernhe" initials="LL" lastIdx="1" clrIdx="0">
    <p:extLst>
      <p:ext uri="{19B8F6BF-5375-455C-9EA6-DF929625EA0E}">
        <p15:presenceInfo xmlns:p15="http://schemas.microsoft.com/office/powerpoint/2012/main" userId="S::LLavernhe@harrisinteractive.fr::d0a51c4a-7bea-4230-a4c1-c6a91e8fafce" providerId="AD"/>
      </p:ext>
    </p:extLst>
  </p:cmAuthor>
  <p:cmAuthor id="2" name="Morgane Hauser" initials="MH" lastIdx="37" clrIdx="1">
    <p:extLst>
      <p:ext uri="{19B8F6BF-5375-455C-9EA6-DF929625EA0E}">
        <p15:presenceInfo xmlns:p15="http://schemas.microsoft.com/office/powerpoint/2012/main" userId="S::MHAUSER@harrisinteractive.fr::1fcd36ed-01c1-49cb-9bc1-beac120f5cb2" providerId="AD"/>
      </p:ext>
    </p:extLst>
  </p:cmAuthor>
  <p:cmAuthor id="3" name="Rosalie Ollivier" initials="RO" lastIdx="14" clrIdx="2">
    <p:extLst>
      <p:ext uri="{19B8F6BF-5375-455C-9EA6-DF929625EA0E}">
        <p15:presenceInfo xmlns:p15="http://schemas.microsoft.com/office/powerpoint/2012/main" userId="S::ROllivier@harrisinteractive.fr::cc947bef-2a2f-44a6-9bb5-145fae29bb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B8E"/>
    <a:srgbClr val="FFCCCC"/>
    <a:srgbClr val="F7A7A9"/>
    <a:srgbClr val="D64449"/>
    <a:srgbClr val="3EAD95"/>
    <a:srgbClr val="8ED6C7"/>
    <a:srgbClr val="FF9900"/>
    <a:srgbClr val="FFAC05"/>
    <a:srgbClr val="FFCC6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750"/>
  </p:normalViewPr>
  <p:slideViewPr>
    <p:cSldViewPr snapToGrid="0" snapToObjects="1">
      <p:cViewPr varScale="1">
        <p:scale>
          <a:sx n="93" d="100"/>
          <a:sy n="93" d="100"/>
        </p:scale>
        <p:origin x="55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1" d="100"/>
          <a:sy n="41" d="100"/>
        </p:scale>
        <p:origin x="243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15482024794794"/>
          <c:y val="2.8612022005655637E-2"/>
          <c:w val="0.63714437251380518"/>
          <c:h val="0.76131434529523212"/>
        </c:manualLayout>
      </c:layout>
      <c:barChart>
        <c:barDir val="bar"/>
        <c:grouping val="percentStacked"/>
        <c:varyColors val="0"/>
        <c:ser>
          <c:idx val="0"/>
          <c:order val="0"/>
          <c:tx>
            <c:strRef>
              <c:f>Feuil1!$B$1</c:f>
              <c:strCache>
                <c:ptCount val="1"/>
                <c:pt idx="0">
                  <c:v>Oui, tout à fait</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c:v>
                </c:pt>
                <c:pt idx="1">
                  <c:v>Propose des spectacles variés</c:v>
                </c:pt>
                <c:pt idx="2">
                  <c:v>Propose des spectacles de qualité</c:v>
                </c:pt>
                <c:pt idx="3">
                  <c:v>Est dynamique</c:v>
                </c:pt>
                <c:pt idx="4">
                  <c:v>Évolue avec son temps</c:v>
                </c:pt>
                <c:pt idx="5">
                  <c:v>Permet de lutter contre l'ambiance de crise</c:v>
                </c:pt>
                <c:pt idx="6">
                  <c:v>Propose des tarifs accessibles</c:v>
                </c:pt>
              </c:strCache>
            </c:strRef>
          </c:cat>
          <c:val>
            <c:numRef>
              <c:f>Feuil1!$B$2:$B$8</c:f>
              <c:numCache>
                <c:formatCode>General</c:formatCode>
                <c:ptCount val="7"/>
                <c:pt idx="0">
                  <c:v>36</c:v>
                </c:pt>
                <c:pt idx="1">
                  <c:v>35</c:v>
                </c:pt>
                <c:pt idx="2">
                  <c:v>30</c:v>
                </c:pt>
                <c:pt idx="3">
                  <c:v>28</c:v>
                </c:pt>
                <c:pt idx="4">
                  <c:v>27</c:v>
                </c:pt>
                <c:pt idx="5">
                  <c:v>25</c:v>
                </c:pt>
                <c:pt idx="6">
                  <c:v>9</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Oui, plutôt</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c:v>
                </c:pt>
                <c:pt idx="1">
                  <c:v>Propose des spectacles variés</c:v>
                </c:pt>
                <c:pt idx="2">
                  <c:v>Propose des spectacles de qualité</c:v>
                </c:pt>
                <c:pt idx="3">
                  <c:v>Est dynamique</c:v>
                </c:pt>
                <c:pt idx="4">
                  <c:v>Évolue avec son temps</c:v>
                </c:pt>
                <c:pt idx="5">
                  <c:v>Permet de lutter contre l'ambiance de crise</c:v>
                </c:pt>
                <c:pt idx="6">
                  <c:v>Propose des tarifs accessibles</c:v>
                </c:pt>
              </c:strCache>
            </c:strRef>
          </c:cat>
          <c:val>
            <c:numRef>
              <c:f>Feuil1!$C$2:$C$8</c:f>
              <c:numCache>
                <c:formatCode>General</c:formatCode>
                <c:ptCount val="7"/>
                <c:pt idx="0">
                  <c:v>52</c:v>
                </c:pt>
                <c:pt idx="1">
                  <c:v>53</c:v>
                </c:pt>
                <c:pt idx="2">
                  <c:v>58</c:v>
                </c:pt>
                <c:pt idx="3">
                  <c:v>57</c:v>
                </c:pt>
                <c:pt idx="4">
                  <c:v>58</c:v>
                </c:pt>
                <c:pt idx="5">
                  <c:v>50</c:v>
                </c:pt>
                <c:pt idx="6">
                  <c:v>37</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Non, plutôt pas</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c:v>
                </c:pt>
                <c:pt idx="1">
                  <c:v>Propose des spectacles variés</c:v>
                </c:pt>
                <c:pt idx="2">
                  <c:v>Propose des spectacles de qualité</c:v>
                </c:pt>
                <c:pt idx="3">
                  <c:v>Est dynamique</c:v>
                </c:pt>
                <c:pt idx="4">
                  <c:v>Évolue avec son temps</c:v>
                </c:pt>
                <c:pt idx="5">
                  <c:v>Permet de lutter contre l'ambiance de crise</c:v>
                </c:pt>
                <c:pt idx="6">
                  <c:v>Propose des tarifs accessibles</c:v>
                </c:pt>
              </c:strCache>
            </c:strRef>
          </c:cat>
          <c:val>
            <c:numRef>
              <c:f>Feuil1!$D$2:$D$8</c:f>
              <c:numCache>
                <c:formatCode>General</c:formatCode>
                <c:ptCount val="7"/>
                <c:pt idx="0">
                  <c:v>8</c:v>
                </c:pt>
                <c:pt idx="1">
                  <c:v>10</c:v>
                </c:pt>
                <c:pt idx="2">
                  <c:v>9</c:v>
                </c:pt>
                <c:pt idx="3">
                  <c:v>12</c:v>
                </c:pt>
                <c:pt idx="4">
                  <c:v>12</c:v>
                </c:pt>
                <c:pt idx="5">
                  <c:v>20</c:v>
                </c:pt>
                <c:pt idx="6">
                  <c:v>42</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Non, pas du tout</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c:v>
                </c:pt>
                <c:pt idx="1">
                  <c:v>Propose des spectacles variés</c:v>
                </c:pt>
                <c:pt idx="2">
                  <c:v>Propose des spectacles de qualité</c:v>
                </c:pt>
                <c:pt idx="3">
                  <c:v>Est dynamique</c:v>
                </c:pt>
                <c:pt idx="4">
                  <c:v>Évolue avec son temps</c:v>
                </c:pt>
                <c:pt idx="5">
                  <c:v>Permet de lutter contre l'ambiance de crise</c:v>
                </c:pt>
                <c:pt idx="6">
                  <c:v>Propose des tarifs accessibles</c:v>
                </c:pt>
              </c:strCache>
            </c:strRef>
          </c:cat>
          <c:val>
            <c:numRef>
              <c:f>Feuil1!$E$2:$E$8</c:f>
              <c:numCache>
                <c:formatCode>General</c:formatCode>
                <c:ptCount val="7"/>
                <c:pt idx="0">
                  <c:v>2</c:v>
                </c:pt>
                <c:pt idx="1">
                  <c:v>2</c:v>
                </c:pt>
                <c:pt idx="2">
                  <c:v>3</c:v>
                </c:pt>
                <c:pt idx="3">
                  <c:v>2</c:v>
                </c:pt>
                <c:pt idx="4">
                  <c:v>3</c:v>
                </c:pt>
                <c:pt idx="5">
                  <c:v>5</c:v>
                </c:pt>
                <c:pt idx="6">
                  <c:v>12</c:v>
                </c:pt>
              </c:numCache>
            </c:numRef>
          </c:val>
          <c:extLst>
            <c:ext xmlns:c16="http://schemas.microsoft.com/office/drawing/2014/chart" uri="{C3380CC4-5D6E-409C-BE32-E72D297353CC}">
              <c16:uniqueId val="{00000003-CC75-4617-B47B-8F470F50D455}"/>
            </c:ext>
          </c:extLst>
        </c:ser>
        <c:ser>
          <c:idx val="4"/>
          <c:order val="4"/>
          <c:tx>
            <c:strRef>
              <c:f>Feuil1!$F$1</c:f>
              <c:strCache>
                <c:ptCount val="1"/>
                <c:pt idx="0">
                  <c:v>Ne se prononce pas</c:v>
                </c:pt>
              </c:strCache>
            </c:strRef>
          </c:tx>
          <c:spPr>
            <a:solidFill>
              <a:srgbClr val="D0CECE"/>
            </a:solidFill>
            <a:ln w="19050">
              <a:solidFill>
                <a:schemeClr val="bg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934-4185-897B-07CA449A75E4}"/>
                </c:ext>
              </c:extLst>
            </c:dLbl>
            <c:dLbl>
              <c:idx val="2"/>
              <c:delete val="1"/>
              <c:extLst>
                <c:ext xmlns:c15="http://schemas.microsoft.com/office/drawing/2012/chart" uri="{CE6537A1-D6FC-4f65-9D91-7224C49458BB}"/>
                <c:ext xmlns:c16="http://schemas.microsoft.com/office/drawing/2014/chart" uri="{C3380CC4-5D6E-409C-BE32-E72D297353CC}">
                  <c16:uniqueId val="{00000001-8934-4185-897B-07CA449A75E4}"/>
                </c:ext>
              </c:extLst>
            </c:dLbl>
            <c:dLbl>
              <c:idx val="4"/>
              <c:delete val="1"/>
              <c:extLst>
                <c:ext xmlns:c15="http://schemas.microsoft.com/office/drawing/2012/chart" uri="{CE6537A1-D6FC-4f65-9D91-7224C49458BB}"/>
                <c:ext xmlns:c16="http://schemas.microsoft.com/office/drawing/2014/chart" uri="{C3380CC4-5D6E-409C-BE32-E72D297353CC}">
                  <c16:uniqueId val="{00000003-8934-4185-897B-07CA449A75E4}"/>
                </c:ext>
              </c:extLst>
            </c:dLbl>
            <c:dLbl>
              <c:idx val="5"/>
              <c:delete val="1"/>
              <c:extLst>
                <c:ext xmlns:c15="http://schemas.microsoft.com/office/drawing/2012/chart" uri="{CE6537A1-D6FC-4f65-9D91-7224C49458BB}"/>
                <c:ext xmlns:c16="http://schemas.microsoft.com/office/drawing/2014/chart" uri="{C3380CC4-5D6E-409C-BE32-E72D297353CC}">
                  <c16:uniqueId val="{00000000-5E9D-48CA-A6E9-7F21C7C31132}"/>
                </c:ext>
              </c:extLst>
            </c:dLbl>
            <c:dLbl>
              <c:idx val="6"/>
              <c:delete val="1"/>
              <c:extLst>
                <c:ext xmlns:c15="http://schemas.microsoft.com/office/drawing/2012/chart" uri="{CE6537A1-D6FC-4f65-9D91-7224C49458BB}"/>
                <c:ext xmlns:c16="http://schemas.microsoft.com/office/drawing/2014/chart" uri="{C3380CC4-5D6E-409C-BE32-E72D297353CC}">
                  <c16:uniqueId val="{00000000-D579-4EE2-B9A7-6CDB0C0CB4E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c:v>
                </c:pt>
                <c:pt idx="1">
                  <c:v>Propose des spectacles variés</c:v>
                </c:pt>
                <c:pt idx="2">
                  <c:v>Propose des spectacles de qualité</c:v>
                </c:pt>
                <c:pt idx="3">
                  <c:v>Est dynamique</c:v>
                </c:pt>
                <c:pt idx="4">
                  <c:v>Évolue avec son temps</c:v>
                </c:pt>
                <c:pt idx="5">
                  <c:v>Permet de lutter contre l'ambiance de crise</c:v>
                </c:pt>
                <c:pt idx="6">
                  <c:v>Propose des tarifs accessibles</c:v>
                </c:pt>
              </c:strCache>
            </c:strRef>
          </c:cat>
          <c:val>
            <c:numRef>
              <c:f>Feuil1!$F$2:$F$8</c:f>
              <c:numCache>
                <c:formatCode>General</c:formatCode>
                <c:ptCount val="7"/>
                <c:pt idx="0">
                  <c:v>2</c:v>
                </c:pt>
                <c:pt idx="1">
                  <c:v>0</c:v>
                </c:pt>
                <c:pt idx="2">
                  <c:v>0</c:v>
                </c:pt>
                <c:pt idx="3">
                  <c:v>1</c:v>
                </c:pt>
                <c:pt idx="4">
                  <c:v>0</c:v>
                </c:pt>
                <c:pt idx="5">
                  <c:v>0</c:v>
                </c:pt>
                <c:pt idx="6">
                  <c:v>0</c:v>
                </c:pt>
              </c:numCache>
            </c:numRef>
          </c:val>
          <c:extLst>
            <c:ext xmlns:c16="http://schemas.microsoft.com/office/drawing/2014/chart" uri="{C3380CC4-5D6E-409C-BE32-E72D297353CC}">
              <c16:uniqueId val="{00000004-CC75-4617-B47B-8F470F50D455}"/>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txPr>
          <a:bodyPr rot="0" spcFirstLastPara="1" vertOverflow="ellipsis" vert="horz" wrap="square" anchor="ctr" anchorCtr="1"/>
          <a:lstStyle/>
          <a:p>
            <a:pPr>
              <a:defRPr sz="1100"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0.22862877691103198"/>
          <c:y val="0.81129693387394541"/>
          <c:w val="0.70913503926826837"/>
          <c:h val="9.874728608933422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30532424096829"/>
          <c:y val="8.2212453901311641E-2"/>
          <c:w val="0.44540450736876747"/>
          <c:h val="0.54523895476943829"/>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A4F6-48FC-8CC1-A6A949C04819}"/>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A4F6-48FC-8CC1-A6A949C04819}"/>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A4F6-48FC-8CC1-A6A949C04819}"/>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A4F6-48FC-8CC1-A6A949C0481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A4F6-48FC-8CC1-A6A949C04819}"/>
              </c:ext>
            </c:extLst>
          </c:dPt>
          <c:dLbls>
            <c:dLbl>
              <c:idx val="4"/>
              <c:delete val="1"/>
              <c:extLst>
                <c:ext xmlns:c15="http://schemas.microsoft.com/office/drawing/2012/chart" uri="{CE6537A1-D6FC-4f65-9D91-7224C49458BB}"/>
                <c:ext xmlns:c16="http://schemas.microsoft.com/office/drawing/2014/chart" uri="{C3380CC4-5D6E-409C-BE32-E72D297353CC}">
                  <c16:uniqueId val="{00000009-A4F6-48FC-8CC1-A6A949C048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Très intéressé(e)</c:v>
                </c:pt>
                <c:pt idx="1">
                  <c:v>Plutôt intéressé(e)</c:v>
                </c:pt>
                <c:pt idx="2">
                  <c:v>Plutôt pas intéressé(e)</c:v>
                </c:pt>
                <c:pt idx="3">
                  <c:v>Pas du tout intéressé(e)</c:v>
                </c:pt>
                <c:pt idx="4">
                  <c:v>Ne se prononce pas</c:v>
                </c:pt>
              </c:strCache>
            </c:strRef>
          </c:cat>
          <c:val>
            <c:numRef>
              <c:f>Feuil1!$B$2:$B$6</c:f>
              <c:numCache>
                <c:formatCode>##0</c:formatCode>
                <c:ptCount val="5"/>
                <c:pt idx="0">
                  <c:v>17</c:v>
                </c:pt>
                <c:pt idx="1">
                  <c:v>46</c:v>
                </c:pt>
                <c:pt idx="2">
                  <c:v>25</c:v>
                </c:pt>
                <c:pt idx="3">
                  <c:v>12</c:v>
                </c:pt>
                <c:pt idx="4">
                  <c:v>0</c:v>
                </c:pt>
              </c:numCache>
            </c:numRef>
          </c:val>
          <c:extLst>
            <c:ext xmlns:c16="http://schemas.microsoft.com/office/drawing/2014/chart" uri="{C3380CC4-5D6E-409C-BE32-E72D297353CC}">
              <c16:uniqueId val="{0000000A-A4F6-48FC-8CC1-A6A949C04819}"/>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l"/>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delete val="1"/>
      </c:legendEntry>
      <c:layout>
        <c:manualLayout>
          <c:xMode val="edge"/>
          <c:yMode val="edge"/>
          <c:x val="0.43222656985707875"/>
          <c:y val="0.74782159365200718"/>
          <c:w val="0.40897469024478411"/>
          <c:h val="0.216219659807606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7617252659973E-2"/>
          <c:y val="0.15839775356706753"/>
          <c:w val="0.8965447654946801"/>
          <c:h val="0.48120726518342893"/>
        </c:manualLayout>
      </c:layout>
      <c:lineChart>
        <c:grouping val="standard"/>
        <c:varyColors val="0"/>
        <c:ser>
          <c:idx val="0"/>
          <c:order val="0"/>
          <c:tx>
            <c:strRef>
              <c:f>Feuil1!$A$2</c:f>
              <c:strCache>
                <c:ptCount val="1"/>
                <c:pt idx="0">
                  <c:v>Catégorie 1</c:v>
                </c:pt>
              </c:strCache>
            </c:strRef>
          </c:tx>
          <c:spPr>
            <a:ln w="28575" cap="rnd">
              <a:solidFill>
                <a:srgbClr val="8ED6C7"/>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ED6C7"/>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15-24 
ans</c:v>
                </c:pt>
                <c:pt idx="1">
                  <c:v>25-34 
ans</c:v>
                </c:pt>
                <c:pt idx="2">
                  <c:v>35-49 
ans</c:v>
                </c:pt>
                <c:pt idx="3">
                  <c:v>50-64 
ans</c:v>
                </c:pt>
                <c:pt idx="4">
                  <c:v>65 ans 
et plus</c:v>
                </c:pt>
              </c:strCache>
            </c:strRef>
          </c:cat>
          <c:val>
            <c:numRef>
              <c:f>Feuil1!$B$2:$F$2</c:f>
              <c:numCache>
                <c:formatCode>##0</c:formatCode>
                <c:ptCount val="5"/>
                <c:pt idx="0">
                  <c:v>71</c:v>
                </c:pt>
                <c:pt idx="1">
                  <c:v>80</c:v>
                </c:pt>
                <c:pt idx="2">
                  <c:v>70</c:v>
                </c:pt>
                <c:pt idx="3">
                  <c:v>60</c:v>
                </c:pt>
                <c:pt idx="4">
                  <c:v>45</c:v>
                </c:pt>
              </c:numCache>
            </c:numRef>
          </c:val>
          <c:smooth val="1"/>
          <c:extLst>
            <c:ext xmlns:c16="http://schemas.microsoft.com/office/drawing/2014/chart" uri="{C3380CC4-5D6E-409C-BE32-E72D297353CC}">
              <c16:uniqueId val="{00000000-AE4B-499C-B5ED-C7F8C46FE71E}"/>
            </c:ext>
          </c:extLst>
        </c:ser>
        <c:ser>
          <c:idx val="1"/>
          <c:order val="1"/>
          <c:tx>
            <c:strRef>
              <c:f>Feuil1!$A$3</c:f>
              <c:strCache>
                <c:ptCount val="1"/>
              </c:strCache>
            </c:strRef>
          </c:tx>
          <c:spPr>
            <a:ln w="28575" cap="rnd">
              <a:solidFill>
                <a:srgbClr val="3EAD9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EAD95"/>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15-24 
ans</c:v>
                </c:pt>
                <c:pt idx="1">
                  <c:v>25-34 
ans</c:v>
                </c:pt>
                <c:pt idx="2">
                  <c:v>35-49 
ans</c:v>
                </c:pt>
                <c:pt idx="3">
                  <c:v>50-64 
ans</c:v>
                </c:pt>
                <c:pt idx="4">
                  <c:v>65 ans 
et plus</c:v>
                </c:pt>
              </c:strCache>
            </c:strRef>
          </c:cat>
          <c:val>
            <c:numRef>
              <c:f>Feuil1!$B$3:$F$3</c:f>
              <c:numCache>
                <c:formatCode>##0</c:formatCode>
                <c:ptCount val="5"/>
                <c:pt idx="0">
                  <c:v>25</c:v>
                </c:pt>
                <c:pt idx="1">
                  <c:v>32</c:v>
                </c:pt>
                <c:pt idx="2">
                  <c:v>17</c:v>
                </c:pt>
                <c:pt idx="3">
                  <c:v>14</c:v>
                </c:pt>
                <c:pt idx="4">
                  <c:v>6</c:v>
                </c:pt>
              </c:numCache>
            </c:numRef>
          </c:val>
          <c:smooth val="1"/>
          <c:extLst>
            <c:ext xmlns:c16="http://schemas.microsoft.com/office/drawing/2014/chart" uri="{C3380CC4-5D6E-409C-BE32-E72D297353CC}">
              <c16:uniqueId val="{00000001-AE4B-499C-B5ED-C7F8C46FE71E}"/>
            </c:ext>
          </c:extLst>
        </c:ser>
        <c:dLbls>
          <c:dLblPos val="t"/>
          <c:showLegendKey val="0"/>
          <c:showVal val="1"/>
          <c:showCatName val="0"/>
          <c:showSerName val="0"/>
          <c:showPercent val="0"/>
          <c:showBubbleSize val="0"/>
        </c:dLbls>
        <c:smooth val="0"/>
        <c:axId val="543372560"/>
        <c:axId val="543378792"/>
      </c:lineChart>
      <c:catAx>
        <c:axId val="5433725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fr-FR"/>
          </a:p>
        </c:txPr>
        <c:crossAx val="543378792"/>
        <c:crosses val="autoZero"/>
        <c:auto val="1"/>
        <c:lblAlgn val="ctr"/>
        <c:lblOffset val="100"/>
        <c:noMultiLvlLbl val="0"/>
      </c:catAx>
      <c:valAx>
        <c:axId val="543378792"/>
        <c:scaling>
          <c:orientation val="minMax"/>
          <c:max val="100"/>
          <c:min val="0"/>
        </c:scaling>
        <c:delete val="1"/>
        <c:axPos val="l"/>
        <c:numFmt formatCode="##0" sourceLinked="1"/>
        <c:majorTickMark val="out"/>
        <c:minorTickMark val="none"/>
        <c:tickLblPos val="nextTo"/>
        <c:crossAx val="54337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30532424096829"/>
          <c:y val="8.2212453901311641E-2"/>
          <c:w val="0.44540450736876747"/>
          <c:h val="0.54523895476943829"/>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A4F6-48FC-8CC1-A6A949C04819}"/>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A4F6-48FC-8CC1-A6A949C04819}"/>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A4F6-48FC-8CC1-A6A949C04819}"/>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A4F6-48FC-8CC1-A6A949C0481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A4F6-48FC-8CC1-A6A949C04819}"/>
              </c:ext>
            </c:extLst>
          </c:dPt>
          <c:dLbls>
            <c:dLbl>
              <c:idx val="4"/>
              <c:delete val="1"/>
              <c:extLst>
                <c:ext xmlns:c15="http://schemas.microsoft.com/office/drawing/2012/chart" uri="{CE6537A1-D6FC-4f65-9D91-7224C49458BB}"/>
                <c:ext xmlns:c16="http://schemas.microsoft.com/office/drawing/2014/chart" uri="{C3380CC4-5D6E-409C-BE32-E72D297353CC}">
                  <c16:uniqueId val="{00000009-A4F6-48FC-8CC1-A6A949C048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Très intéressé(e)</c:v>
                </c:pt>
                <c:pt idx="1">
                  <c:v>Plutôt intéressé(e)</c:v>
                </c:pt>
                <c:pt idx="2">
                  <c:v>Plutôt pas intéressé(e)</c:v>
                </c:pt>
                <c:pt idx="3">
                  <c:v>Pas du tout intéressé(e)</c:v>
                </c:pt>
                <c:pt idx="4">
                  <c:v>Ne se prononce pas</c:v>
                </c:pt>
              </c:strCache>
            </c:strRef>
          </c:cat>
          <c:val>
            <c:numRef>
              <c:f>Feuil1!$B$2:$B$6</c:f>
              <c:numCache>
                <c:formatCode>##0</c:formatCode>
                <c:ptCount val="5"/>
                <c:pt idx="0">
                  <c:v>17</c:v>
                </c:pt>
                <c:pt idx="1">
                  <c:v>46</c:v>
                </c:pt>
                <c:pt idx="2">
                  <c:v>25</c:v>
                </c:pt>
                <c:pt idx="3">
                  <c:v>12</c:v>
                </c:pt>
                <c:pt idx="4">
                  <c:v>0</c:v>
                </c:pt>
              </c:numCache>
            </c:numRef>
          </c:val>
          <c:extLst>
            <c:ext xmlns:c16="http://schemas.microsoft.com/office/drawing/2014/chart" uri="{C3380CC4-5D6E-409C-BE32-E72D297353CC}">
              <c16:uniqueId val="{0000000A-A4F6-48FC-8CC1-A6A949C04819}"/>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l"/>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delete val="1"/>
      </c:legendEntry>
      <c:layout>
        <c:manualLayout>
          <c:xMode val="edge"/>
          <c:yMode val="edge"/>
          <c:x val="0.43222656985707875"/>
          <c:y val="0.74782159365200718"/>
          <c:w val="0.40897469024478411"/>
          <c:h val="0.216219659807606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08836098492019"/>
          <c:y val="0.10104137665174653"/>
          <c:w val="0.44540450736876747"/>
          <c:h val="0.54523895476943829"/>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28ED-4D39-9FA5-FE999B3F9723}"/>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28ED-4D39-9FA5-FE999B3F9723}"/>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28ED-4D39-9FA5-FE999B3F9723}"/>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28ED-4D39-9FA5-FE999B3F9723}"/>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28ED-4D39-9FA5-FE999B3F972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 certainement</c:v>
                </c:pt>
                <c:pt idx="1">
                  <c:v>Oui, probablement</c:v>
                </c:pt>
                <c:pt idx="2">
                  <c:v>Non, probablement pas</c:v>
                </c:pt>
                <c:pt idx="3">
                  <c:v>Non, certainement pas</c:v>
                </c:pt>
                <c:pt idx="4">
                  <c:v>Ne se prononce pas</c:v>
                </c:pt>
              </c:strCache>
            </c:strRef>
          </c:cat>
          <c:val>
            <c:numRef>
              <c:f>Feuil1!$B$2:$B$6</c:f>
              <c:numCache>
                <c:formatCode>##0</c:formatCode>
                <c:ptCount val="5"/>
                <c:pt idx="0">
                  <c:v>13</c:v>
                </c:pt>
                <c:pt idx="1">
                  <c:v>50</c:v>
                </c:pt>
                <c:pt idx="2">
                  <c:v>27</c:v>
                </c:pt>
                <c:pt idx="3">
                  <c:v>9</c:v>
                </c:pt>
                <c:pt idx="4">
                  <c:v>1</c:v>
                </c:pt>
              </c:numCache>
            </c:numRef>
          </c:val>
          <c:extLst>
            <c:ext xmlns:c16="http://schemas.microsoft.com/office/drawing/2014/chart" uri="{C3380CC4-5D6E-409C-BE32-E72D297353CC}">
              <c16:uniqueId val="{0000000A-28ED-4D39-9FA5-FE999B3F9723}"/>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l"/>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txPr>
          <a:bodyPr rot="0" spcFirstLastPara="1" vertOverflow="ellipsis" vert="horz" wrap="square" anchor="ctr" anchorCtr="1"/>
          <a:lstStyle/>
          <a:p>
            <a:pPr>
              <a:defRPr sz="1100" b="1" i="0" u="none" strike="noStrike" kern="1200" baseline="0">
                <a:solidFill>
                  <a:schemeClr val="bg2">
                    <a:lumMod val="90000"/>
                  </a:schemeClr>
                </a:solidFill>
                <a:latin typeface="+mn-lt"/>
                <a:ea typeface="+mn-ea"/>
                <a:cs typeface="+mn-cs"/>
              </a:defRPr>
            </a:pPr>
            <a:endParaRPr lang="fr-FR"/>
          </a:p>
        </c:txPr>
      </c:legendEntry>
      <c:layout>
        <c:manualLayout>
          <c:xMode val="edge"/>
          <c:yMode val="edge"/>
          <c:x val="0.3563327288481915"/>
          <c:y val="0.74782159365200718"/>
          <c:w val="0.64249438610281762"/>
          <c:h val="0.216219659807606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7512234001394"/>
          <c:y val="2.5158094652029256E-2"/>
          <c:w val="0.57280774561812065"/>
          <c:h val="0.9497199239166666"/>
        </c:manualLayout>
      </c:layout>
      <c:barChart>
        <c:barDir val="bar"/>
        <c:grouping val="clustered"/>
        <c:varyColors val="0"/>
        <c:ser>
          <c:idx val="0"/>
          <c:order val="0"/>
          <c:tx>
            <c:strRef>
              <c:f>Feuil1!$C$1</c:f>
              <c:strCache>
                <c:ptCount val="1"/>
                <c:pt idx="0">
                  <c:v>Variable</c:v>
                </c:pt>
              </c:strCache>
            </c:strRef>
          </c:tx>
          <c:spPr>
            <a:solidFill>
              <a:srgbClr val="3EAD95"/>
            </a:solidFill>
            <a:ln w="19050">
              <a:solidFill>
                <a:schemeClr val="bg1"/>
              </a:solidFill>
            </a:ln>
            <a:effectLst/>
          </c:spPr>
          <c:invertIfNegative val="0"/>
          <c:dPt>
            <c:idx val="0"/>
            <c:invertIfNegative val="0"/>
            <c:bubble3D val="0"/>
            <c:extLst>
              <c:ext xmlns:c16="http://schemas.microsoft.com/office/drawing/2014/chart" uri="{C3380CC4-5D6E-409C-BE32-E72D297353CC}">
                <c16:uniqueId val="{00000001-F2B4-4556-BF0D-11DD52040F1F}"/>
              </c:ext>
            </c:extLst>
          </c:dPt>
          <c:dPt>
            <c:idx val="1"/>
            <c:invertIfNegative val="0"/>
            <c:bubble3D val="0"/>
            <c:extLst>
              <c:ext xmlns:c16="http://schemas.microsoft.com/office/drawing/2014/chart" uri="{C3380CC4-5D6E-409C-BE32-E72D297353CC}">
                <c16:uniqueId val="{00000003-F2B4-4556-BF0D-11DD52040F1F}"/>
              </c:ext>
            </c:extLst>
          </c:dPt>
          <c:dPt>
            <c:idx val="2"/>
            <c:invertIfNegative val="0"/>
            <c:bubble3D val="0"/>
            <c:extLst>
              <c:ext xmlns:c16="http://schemas.microsoft.com/office/drawing/2014/chart" uri="{C3380CC4-5D6E-409C-BE32-E72D297353CC}">
                <c16:uniqueId val="{00000005-F2B4-4556-BF0D-11DD52040F1F}"/>
              </c:ext>
            </c:extLst>
          </c:dPt>
          <c:dPt>
            <c:idx val="3"/>
            <c:invertIfNegative val="0"/>
            <c:bubble3D val="0"/>
            <c:extLst>
              <c:ext xmlns:c16="http://schemas.microsoft.com/office/drawing/2014/chart" uri="{C3380CC4-5D6E-409C-BE32-E72D297353CC}">
                <c16:uniqueId val="{00000007-F2B4-4556-BF0D-11DD52040F1F}"/>
              </c:ext>
            </c:extLst>
          </c:dPt>
          <c:dPt>
            <c:idx val="4"/>
            <c:invertIfNegative val="0"/>
            <c:bubble3D val="0"/>
            <c:extLst>
              <c:ext xmlns:c16="http://schemas.microsoft.com/office/drawing/2014/chart" uri="{C3380CC4-5D6E-409C-BE32-E72D297353CC}">
                <c16:uniqueId val="{00000009-F2B4-4556-BF0D-11DD52040F1F}"/>
              </c:ext>
            </c:extLst>
          </c:dPt>
          <c:dPt>
            <c:idx val="6"/>
            <c:invertIfNegative val="0"/>
            <c:bubble3D val="0"/>
            <c:extLst>
              <c:ext xmlns:c16="http://schemas.microsoft.com/office/drawing/2014/chart" uri="{C3380CC4-5D6E-409C-BE32-E72D297353CC}">
                <c16:uniqueId val="{0000000B-F2B4-4556-BF0D-11DD52040F1F}"/>
              </c:ext>
            </c:extLst>
          </c:dPt>
          <c:dPt>
            <c:idx val="7"/>
            <c:invertIfNegative val="0"/>
            <c:bubble3D val="0"/>
            <c:extLst>
              <c:ext xmlns:c16="http://schemas.microsoft.com/office/drawing/2014/chart" uri="{C3380CC4-5D6E-409C-BE32-E72D297353CC}">
                <c16:uniqueId val="{0000000D-F2B4-4556-BF0D-11DD52040F1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Feuil1!$B$2:$B$10</c:f>
              <c:strCache>
                <c:ptCount val="9"/>
                <c:pt idx="0">
                  <c:v>15-24 ans</c:v>
                </c:pt>
                <c:pt idx="1">
                  <c:v>25-34 ans</c:v>
                </c:pt>
                <c:pt idx="2">
                  <c:v>35-49 ans</c:v>
                </c:pt>
                <c:pt idx="3">
                  <c:v>50-64 ans</c:v>
                </c:pt>
                <c:pt idx="4">
                  <c:v>65 ans et plus</c:v>
                </c:pt>
                <c:pt idx="6">
                  <c:v>PCS+</c:v>
                </c:pt>
                <c:pt idx="7">
                  <c:v>PCS-</c:v>
                </c:pt>
                <c:pt idx="8">
                  <c:v>Inactifs</c:v>
                </c:pt>
              </c:strCache>
            </c:strRef>
          </c:cat>
          <c:val>
            <c:numRef>
              <c:f>Feuil1!$C$2:$C$10</c:f>
              <c:numCache>
                <c:formatCode>##0</c:formatCode>
                <c:ptCount val="9"/>
                <c:pt idx="0">
                  <c:v>78</c:v>
                </c:pt>
                <c:pt idx="1">
                  <c:v>77</c:v>
                </c:pt>
                <c:pt idx="2">
                  <c:v>69</c:v>
                </c:pt>
                <c:pt idx="3">
                  <c:v>67</c:v>
                </c:pt>
                <c:pt idx="4">
                  <c:v>68</c:v>
                </c:pt>
                <c:pt idx="6">
                  <c:v>73</c:v>
                </c:pt>
                <c:pt idx="7">
                  <c:v>75</c:v>
                </c:pt>
                <c:pt idx="8">
                  <c:v>66</c:v>
                </c:pt>
              </c:numCache>
            </c:numRef>
          </c:val>
          <c:extLst>
            <c:ext xmlns:c16="http://schemas.microsoft.com/office/drawing/2014/chart" uri="{C3380CC4-5D6E-409C-BE32-E72D297353CC}">
              <c16:uniqueId val="{0000000E-F2B4-4556-BF0D-11DD52040F1F}"/>
            </c:ext>
          </c:extLst>
        </c:ser>
        <c:dLbls>
          <c:showLegendKey val="0"/>
          <c:showVal val="0"/>
          <c:showCatName val="0"/>
          <c:showSerName val="0"/>
          <c:showPercent val="0"/>
          <c:showBubbleSize val="0"/>
        </c:dLbls>
        <c:gapWidth val="57"/>
        <c:axId val="616263992"/>
        <c:axId val="616263600"/>
      </c:barChart>
      <c:valAx>
        <c:axId val="616263600"/>
        <c:scaling>
          <c:orientation val="minMax"/>
          <c:max val="100"/>
          <c:min val="0"/>
        </c:scaling>
        <c:delete val="1"/>
        <c:axPos val="t"/>
        <c:numFmt formatCode="##0" sourceLinked="1"/>
        <c:majorTickMark val="out"/>
        <c:minorTickMark val="none"/>
        <c:tickLblPos val="nextTo"/>
        <c:crossAx val="616263992"/>
        <c:crosses val="autoZero"/>
        <c:crossBetween val="between"/>
      </c:valAx>
      <c:catAx>
        <c:axId val="6162639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50" b="0" i="0" u="none" strike="noStrike" kern="1200" baseline="0">
                <a:solidFill>
                  <a:schemeClr val="bg2">
                    <a:lumMod val="25000"/>
                  </a:schemeClr>
                </a:solidFill>
                <a:latin typeface="+mn-lt"/>
                <a:ea typeface="+mn-ea"/>
                <a:cs typeface="+mn-cs"/>
              </a:defRPr>
            </a:pPr>
            <a:endParaRPr lang="fr-FR"/>
          </a:p>
        </c:txPr>
        <c:crossAx val="61626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30532424096829"/>
          <c:y val="8.2212453901311641E-2"/>
          <c:w val="0.44540450736876747"/>
          <c:h val="0.54523895476943829"/>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A4F6-48FC-8CC1-A6A949C04819}"/>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A4F6-48FC-8CC1-A6A949C04819}"/>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A4F6-48FC-8CC1-A6A949C04819}"/>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A4F6-48FC-8CC1-A6A949C0481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A4F6-48FC-8CC1-A6A949C04819}"/>
              </c:ext>
            </c:extLst>
          </c:dPt>
          <c:dLbls>
            <c:dLbl>
              <c:idx val="4"/>
              <c:delete val="1"/>
              <c:extLst>
                <c:ext xmlns:c15="http://schemas.microsoft.com/office/drawing/2012/chart" uri="{CE6537A1-D6FC-4f65-9D91-7224C49458BB}"/>
                <c:ext xmlns:c16="http://schemas.microsoft.com/office/drawing/2014/chart" uri="{C3380CC4-5D6E-409C-BE32-E72D297353CC}">
                  <c16:uniqueId val="{00000009-A4F6-48FC-8CC1-A6A949C048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Très important</c:v>
                </c:pt>
                <c:pt idx="1">
                  <c:v>Plutôt important</c:v>
                </c:pt>
                <c:pt idx="2">
                  <c:v>Plutôt pas important</c:v>
                </c:pt>
                <c:pt idx="3">
                  <c:v>Pas important du tout</c:v>
                </c:pt>
                <c:pt idx="4">
                  <c:v>Ne se prononce pas</c:v>
                </c:pt>
              </c:strCache>
            </c:strRef>
          </c:cat>
          <c:val>
            <c:numRef>
              <c:f>Feuil1!$B$2:$B$6</c:f>
              <c:numCache>
                <c:formatCode>##0</c:formatCode>
                <c:ptCount val="5"/>
                <c:pt idx="0">
                  <c:v>19</c:v>
                </c:pt>
                <c:pt idx="1">
                  <c:v>52</c:v>
                </c:pt>
                <c:pt idx="2">
                  <c:v>19</c:v>
                </c:pt>
                <c:pt idx="3">
                  <c:v>10</c:v>
                </c:pt>
                <c:pt idx="4">
                  <c:v>0</c:v>
                </c:pt>
              </c:numCache>
            </c:numRef>
          </c:val>
          <c:extLst>
            <c:ext xmlns:c16="http://schemas.microsoft.com/office/drawing/2014/chart" uri="{C3380CC4-5D6E-409C-BE32-E72D297353CC}">
              <c16:uniqueId val="{0000000A-A4F6-48FC-8CC1-A6A949C04819}"/>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l"/>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delete val="1"/>
      </c:legendEntry>
      <c:layout>
        <c:manualLayout>
          <c:xMode val="edge"/>
          <c:yMode val="edge"/>
          <c:x val="0.43222656985707875"/>
          <c:y val="0.74782159365200718"/>
          <c:w val="0.40897469024478411"/>
          <c:h val="0.216219659807606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6156754569962"/>
          <c:y val="3.1213114915260694E-2"/>
          <c:w val="0.44435110326256988"/>
          <c:h val="0.84647383586635938"/>
        </c:manualLayout>
      </c:layout>
      <c:barChart>
        <c:barDir val="bar"/>
        <c:grouping val="percentStacked"/>
        <c:varyColors val="0"/>
        <c:ser>
          <c:idx val="0"/>
          <c:order val="0"/>
          <c:tx>
            <c:strRef>
              <c:f>Feuil1!$B$1</c:f>
              <c:strCache>
                <c:ptCount val="1"/>
                <c:pt idx="0">
                  <c:v>Tout à fait prioritaire</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Le tri des déchets</c:v>
                </c:pt>
                <c:pt idx="1">
                  <c:v>La préservation du site où l'événement a lieu</c:v>
                </c:pt>
                <c:pt idx="2">
                  <c:v>La réduction des déchets (fontaines à eau, gobelets et vaisselle réutilisables, consigne, etc.)</c:v>
                </c:pt>
                <c:pt idx="3">
                  <c:v>La bonne gestion de la ressource en eau</c:v>
                </c:pt>
                <c:pt idx="4">
                  <c:v>La facilitation des transports les moins polluants pour le public (parkings à vélo, organisation de covoiturage, réductions sur les transports en commun, etc.)</c:v>
                </c:pt>
                <c:pt idx="5">
                  <c:v>La réduction des émissions de CO2 liées au transport des artistes et de leurs équipes (par exemple, favoriser le train lorsque c'est possible)</c:v>
                </c:pt>
                <c:pt idx="6">
                  <c:v>La réduction des émissions de CO2 liées au transport du matériel (décors, son, lumières, etc.)</c:v>
                </c:pt>
                <c:pt idx="7">
                  <c:v>Des mises en scène moins consommatrices d'énergie (réduction des écrans, des jeux de lumière, des effets spéciaux, etc.)</c:v>
                </c:pt>
                <c:pt idx="8">
                  <c:v>Des offres de restauration et de boissons responsables (produits locaux, bios, offre végétarienne, etc.)</c:v>
                </c:pt>
                <c:pt idx="9">
                  <c:v>La publication de l'impact environnemental de l'événement (empreinte carbone, etc.)</c:v>
                </c:pt>
              </c:strCache>
            </c:strRef>
          </c:cat>
          <c:val>
            <c:numRef>
              <c:f>Feuil1!$B$2:$B$11</c:f>
              <c:numCache>
                <c:formatCode>General</c:formatCode>
                <c:ptCount val="10"/>
                <c:pt idx="0">
                  <c:v>63</c:v>
                </c:pt>
                <c:pt idx="1">
                  <c:v>61</c:v>
                </c:pt>
                <c:pt idx="2">
                  <c:v>56</c:v>
                </c:pt>
                <c:pt idx="3">
                  <c:v>51</c:v>
                </c:pt>
                <c:pt idx="4">
                  <c:v>41</c:v>
                </c:pt>
                <c:pt idx="5">
                  <c:v>38</c:v>
                </c:pt>
                <c:pt idx="6">
                  <c:v>37</c:v>
                </c:pt>
                <c:pt idx="7">
                  <c:v>36</c:v>
                </c:pt>
                <c:pt idx="8">
                  <c:v>30</c:v>
                </c:pt>
                <c:pt idx="9">
                  <c:v>28</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Importante mais pas prioritaire</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Le tri des déchets</c:v>
                </c:pt>
                <c:pt idx="1">
                  <c:v>La préservation du site où l'événement a lieu</c:v>
                </c:pt>
                <c:pt idx="2">
                  <c:v>La réduction des déchets (fontaines à eau, gobelets et vaisselle réutilisables, consigne, etc.)</c:v>
                </c:pt>
                <c:pt idx="3">
                  <c:v>La bonne gestion de la ressource en eau</c:v>
                </c:pt>
                <c:pt idx="4">
                  <c:v>La facilitation des transports les moins polluants pour le public (parkings à vélo, organisation de covoiturage, réductions sur les transports en commun, etc.)</c:v>
                </c:pt>
                <c:pt idx="5">
                  <c:v>La réduction des émissions de CO2 liées au transport des artistes et de leurs équipes (par exemple, favoriser le train lorsque c'est possible)</c:v>
                </c:pt>
                <c:pt idx="6">
                  <c:v>La réduction des émissions de CO2 liées au transport du matériel (décors, son, lumières, etc.)</c:v>
                </c:pt>
                <c:pt idx="7">
                  <c:v>Des mises en scène moins consommatrices d'énergie (réduction des écrans, des jeux de lumière, des effets spéciaux, etc.)</c:v>
                </c:pt>
                <c:pt idx="8">
                  <c:v>Des offres de restauration et de boissons responsables (produits locaux, bios, offre végétarienne, etc.)</c:v>
                </c:pt>
                <c:pt idx="9">
                  <c:v>La publication de l'impact environnemental de l'événement (empreinte carbone, etc.)</c:v>
                </c:pt>
              </c:strCache>
            </c:strRef>
          </c:cat>
          <c:val>
            <c:numRef>
              <c:f>Feuil1!$C$2:$C$11</c:f>
              <c:numCache>
                <c:formatCode>General</c:formatCode>
                <c:ptCount val="10"/>
                <c:pt idx="0">
                  <c:v>23</c:v>
                </c:pt>
                <c:pt idx="1">
                  <c:v>25</c:v>
                </c:pt>
                <c:pt idx="2">
                  <c:v>28</c:v>
                </c:pt>
                <c:pt idx="3">
                  <c:v>33</c:v>
                </c:pt>
                <c:pt idx="4">
                  <c:v>39</c:v>
                </c:pt>
                <c:pt idx="5">
                  <c:v>40</c:v>
                </c:pt>
                <c:pt idx="6">
                  <c:v>41</c:v>
                </c:pt>
                <c:pt idx="7">
                  <c:v>39</c:v>
                </c:pt>
                <c:pt idx="8">
                  <c:v>42</c:v>
                </c:pt>
                <c:pt idx="9">
                  <c:v>41</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Secondaire</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Le tri des déchets</c:v>
                </c:pt>
                <c:pt idx="1">
                  <c:v>La préservation du site où l'événement a lieu</c:v>
                </c:pt>
                <c:pt idx="2">
                  <c:v>La réduction des déchets (fontaines à eau, gobelets et vaisselle réutilisables, consigne, etc.)</c:v>
                </c:pt>
                <c:pt idx="3">
                  <c:v>La bonne gestion de la ressource en eau</c:v>
                </c:pt>
                <c:pt idx="4">
                  <c:v>La facilitation des transports les moins polluants pour le public (parkings à vélo, organisation de covoiturage, réductions sur les transports en commun, etc.)</c:v>
                </c:pt>
                <c:pt idx="5">
                  <c:v>La réduction des émissions de CO2 liées au transport des artistes et de leurs équipes (par exemple, favoriser le train lorsque c'est possible)</c:v>
                </c:pt>
                <c:pt idx="6">
                  <c:v>La réduction des émissions de CO2 liées au transport du matériel (décors, son, lumières, etc.)</c:v>
                </c:pt>
                <c:pt idx="7">
                  <c:v>Des mises en scène moins consommatrices d'énergie (réduction des écrans, des jeux de lumière, des effets spéciaux, etc.)</c:v>
                </c:pt>
                <c:pt idx="8">
                  <c:v>Des offres de restauration et de boissons responsables (produits locaux, bios, offre végétarienne, etc.)</c:v>
                </c:pt>
                <c:pt idx="9">
                  <c:v>La publication de l'impact environnemental de l'événement (empreinte carbone, etc.)</c:v>
                </c:pt>
              </c:strCache>
            </c:strRef>
          </c:cat>
          <c:val>
            <c:numRef>
              <c:f>Feuil1!$D$2:$D$11</c:f>
              <c:numCache>
                <c:formatCode>General</c:formatCode>
                <c:ptCount val="10"/>
                <c:pt idx="0">
                  <c:v>9</c:v>
                </c:pt>
                <c:pt idx="1">
                  <c:v>9</c:v>
                </c:pt>
                <c:pt idx="2">
                  <c:v>11</c:v>
                </c:pt>
                <c:pt idx="3">
                  <c:v>11</c:v>
                </c:pt>
                <c:pt idx="4">
                  <c:v>13</c:v>
                </c:pt>
                <c:pt idx="5">
                  <c:v>14</c:v>
                </c:pt>
                <c:pt idx="6">
                  <c:v>15</c:v>
                </c:pt>
                <c:pt idx="7">
                  <c:v>18</c:v>
                </c:pt>
                <c:pt idx="8">
                  <c:v>21</c:v>
                </c:pt>
                <c:pt idx="9">
                  <c:v>20</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Inutile</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Le tri des déchets</c:v>
                </c:pt>
                <c:pt idx="1">
                  <c:v>La préservation du site où l'événement a lieu</c:v>
                </c:pt>
                <c:pt idx="2">
                  <c:v>La réduction des déchets (fontaines à eau, gobelets et vaisselle réutilisables, consigne, etc.)</c:v>
                </c:pt>
                <c:pt idx="3">
                  <c:v>La bonne gestion de la ressource en eau</c:v>
                </c:pt>
                <c:pt idx="4">
                  <c:v>La facilitation des transports les moins polluants pour le public (parkings à vélo, organisation de covoiturage, réductions sur les transports en commun, etc.)</c:v>
                </c:pt>
                <c:pt idx="5">
                  <c:v>La réduction des émissions de CO2 liées au transport des artistes et de leurs équipes (par exemple, favoriser le train lorsque c'est possible)</c:v>
                </c:pt>
                <c:pt idx="6">
                  <c:v>La réduction des émissions de CO2 liées au transport du matériel (décors, son, lumières, etc.)</c:v>
                </c:pt>
                <c:pt idx="7">
                  <c:v>Des mises en scène moins consommatrices d'énergie (réduction des écrans, des jeux de lumière, des effets spéciaux, etc.)</c:v>
                </c:pt>
                <c:pt idx="8">
                  <c:v>Des offres de restauration et de boissons responsables (produits locaux, bios, offre végétarienne, etc.)</c:v>
                </c:pt>
                <c:pt idx="9">
                  <c:v>La publication de l'impact environnemental de l'événement (empreinte carbone, etc.)</c:v>
                </c:pt>
              </c:strCache>
            </c:strRef>
          </c:cat>
          <c:val>
            <c:numRef>
              <c:f>Feuil1!$E$2:$E$11</c:f>
              <c:numCache>
                <c:formatCode>General</c:formatCode>
                <c:ptCount val="10"/>
                <c:pt idx="0">
                  <c:v>4</c:v>
                </c:pt>
                <c:pt idx="1">
                  <c:v>5</c:v>
                </c:pt>
                <c:pt idx="2">
                  <c:v>4</c:v>
                </c:pt>
                <c:pt idx="3">
                  <c:v>5</c:v>
                </c:pt>
                <c:pt idx="4">
                  <c:v>7</c:v>
                </c:pt>
                <c:pt idx="5">
                  <c:v>8</c:v>
                </c:pt>
                <c:pt idx="6">
                  <c:v>7</c:v>
                </c:pt>
                <c:pt idx="7">
                  <c:v>7</c:v>
                </c:pt>
                <c:pt idx="8">
                  <c:v>7</c:v>
                </c:pt>
                <c:pt idx="9">
                  <c:v>10</c:v>
                </c:pt>
              </c:numCache>
            </c:numRef>
          </c:val>
          <c:extLst>
            <c:ext xmlns:c16="http://schemas.microsoft.com/office/drawing/2014/chart" uri="{C3380CC4-5D6E-409C-BE32-E72D297353CC}">
              <c16:uniqueId val="{00000003-CC75-4617-B47B-8F470F50D455}"/>
            </c:ext>
          </c:extLst>
        </c:ser>
        <c:ser>
          <c:idx val="4"/>
          <c:order val="4"/>
          <c:tx>
            <c:strRef>
              <c:f>Feuil1!$F$1</c:f>
              <c:strCache>
                <c:ptCount val="1"/>
                <c:pt idx="0">
                  <c:v>Ne se prononce pas</c:v>
                </c:pt>
              </c:strCache>
            </c:strRef>
          </c:tx>
          <c:spPr>
            <a:solidFill>
              <a:srgbClr val="D0CECE"/>
            </a:solidFill>
            <a:ln w="19050">
              <a:solidFill>
                <a:schemeClr val="bg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752-45DA-AC77-17A8AE009FF7}"/>
                </c:ext>
              </c:extLst>
            </c:dLbl>
            <c:dLbl>
              <c:idx val="3"/>
              <c:delete val="1"/>
              <c:extLst>
                <c:ext xmlns:c15="http://schemas.microsoft.com/office/drawing/2012/chart" uri="{CE6537A1-D6FC-4f65-9D91-7224C49458BB}"/>
                <c:ext xmlns:c16="http://schemas.microsoft.com/office/drawing/2014/chart" uri="{C3380CC4-5D6E-409C-BE32-E72D297353CC}">
                  <c16:uniqueId val="{00000001-1752-45DA-AC77-17A8AE009FF7}"/>
                </c:ext>
              </c:extLst>
            </c:dLbl>
            <c:dLbl>
              <c:idx val="4"/>
              <c:delete val="1"/>
              <c:extLst>
                <c:ext xmlns:c15="http://schemas.microsoft.com/office/drawing/2012/chart" uri="{CE6537A1-D6FC-4f65-9D91-7224C49458BB}"/>
                <c:ext xmlns:c16="http://schemas.microsoft.com/office/drawing/2014/chart" uri="{C3380CC4-5D6E-409C-BE32-E72D297353CC}">
                  <c16:uniqueId val="{00000002-1752-45DA-AC77-17A8AE009FF7}"/>
                </c:ext>
              </c:extLst>
            </c:dLbl>
            <c:dLbl>
              <c:idx val="5"/>
              <c:delete val="1"/>
              <c:extLst>
                <c:ext xmlns:c15="http://schemas.microsoft.com/office/drawing/2012/chart" uri="{CE6537A1-D6FC-4f65-9D91-7224C49458BB}"/>
                <c:ext xmlns:c16="http://schemas.microsoft.com/office/drawing/2014/chart" uri="{C3380CC4-5D6E-409C-BE32-E72D297353CC}">
                  <c16:uniqueId val="{00000003-1752-45DA-AC77-17A8AE009FF7}"/>
                </c:ext>
              </c:extLst>
            </c:dLbl>
            <c:dLbl>
              <c:idx val="6"/>
              <c:delete val="1"/>
              <c:extLst>
                <c:ext xmlns:c15="http://schemas.microsoft.com/office/drawing/2012/chart" uri="{CE6537A1-D6FC-4f65-9D91-7224C49458BB}"/>
                <c:ext xmlns:c16="http://schemas.microsoft.com/office/drawing/2014/chart" uri="{C3380CC4-5D6E-409C-BE32-E72D297353CC}">
                  <c16:uniqueId val="{00000004-1752-45DA-AC77-17A8AE009FF7}"/>
                </c:ext>
              </c:extLst>
            </c:dLbl>
            <c:dLbl>
              <c:idx val="7"/>
              <c:delete val="1"/>
              <c:extLst>
                <c:ext xmlns:c15="http://schemas.microsoft.com/office/drawing/2012/chart" uri="{CE6537A1-D6FC-4f65-9D91-7224C49458BB}"/>
                <c:ext xmlns:c16="http://schemas.microsoft.com/office/drawing/2014/chart" uri="{C3380CC4-5D6E-409C-BE32-E72D297353CC}">
                  <c16:uniqueId val="{00000005-1752-45DA-AC77-17A8AE009FF7}"/>
                </c:ext>
              </c:extLst>
            </c:dLbl>
            <c:dLbl>
              <c:idx val="8"/>
              <c:delete val="1"/>
              <c:extLst>
                <c:ext xmlns:c15="http://schemas.microsoft.com/office/drawing/2012/chart" uri="{CE6537A1-D6FC-4f65-9D91-7224C49458BB}"/>
                <c:ext xmlns:c16="http://schemas.microsoft.com/office/drawing/2014/chart" uri="{C3380CC4-5D6E-409C-BE32-E72D297353CC}">
                  <c16:uniqueId val="{00000006-1752-45DA-AC77-17A8AE009FF7}"/>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Le tri des déchets</c:v>
                </c:pt>
                <c:pt idx="1">
                  <c:v>La préservation du site où l'événement a lieu</c:v>
                </c:pt>
                <c:pt idx="2">
                  <c:v>La réduction des déchets (fontaines à eau, gobelets et vaisselle réutilisables, consigne, etc.)</c:v>
                </c:pt>
                <c:pt idx="3">
                  <c:v>La bonne gestion de la ressource en eau</c:v>
                </c:pt>
                <c:pt idx="4">
                  <c:v>La facilitation des transports les moins polluants pour le public (parkings à vélo, organisation de covoiturage, réductions sur les transports en commun, etc.)</c:v>
                </c:pt>
                <c:pt idx="5">
                  <c:v>La réduction des émissions de CO2 liées au transport des artistes et de leurs équipes (par exemple, favoriser le train lorsque c'est possible)</c:v>
                </c:pt>
                <c:pt idx="6">
                  <c:v>La réduction des émissions de CO2 liées au transport du matériel (décors, son, lumières, etc.)</c:v>
                </c:pt>
                <c:pt idx="7">
                  <c:v>Des mises en scène moins consommatrices d'énergie (réduction des écrans, des jeux de lumière, des effets spéciaux, etc.)</c:v>
                </c:pt>
                <c:pt idx="8">
                  <c:v>Des offres de restauration et de boissons responsables (produits locaux, bios, offre végétarienne, etc.)</c:v>
                </c:pt>
                <c:pt idx="9">
                  <c:v>La publication de l'impact environnemental de l'événement (empreinte carbone, etc.)</c:v>
                </c:pt>
              </c:strCache>
            </c:strRef>
          </c:cat>
          <c:val>
            <c:numRef>
              <c:f>Feuil1!$F$2:$F$11</c:f>
              <c:numCache>
                <c:formatCode>General</c:formatCode>
                <c:ptCount val="10"/>
                <c:pt idx="0">
                  <c:v>1</c:v>
                </c:pt>
                <c:pt idx="1">
                  <c:v>0</c:v>
                </c:pt>
                <c:pt idx="2">
                  <c:v>1</c:v>
                </c:pt>
                <c:pt idx="3">
                  <c:v>0</c:v>
                </c:pt>
                <c:pt idx="4">
                  <c:v>0</c:v>
                </c:pt>
                <c:pt idx="5">
                  <c:v>0</c:v>
                </c:pt>
                <c:pt idx="6">
                  <c:v>0</c:v>
                </c:pt>
                <c:pt idx="7">
                  <c:v>0</c:v>
                </c:pt>
                <c:pt idx="8">
                  <c:v>0</c:v>
                </c:pt>
                <c:pt idx="9">
                  <c:v>1</c:v>
                </c:pt>
              </c:numCache>
            </c:numRef>
          </c:val>
          <c:extLst>
            <c:ext xmlns:c16="http://schemas.microsoft.com/office/drawing/2014/chart" uri="{C3380CC4-5D6E-409C-BE32-E72D297353CC}">
              <c16:uniqueId val="{00000004-CC75-4617-B47B-8F470F50D455}"/>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txPr>
          <a:bodyPr rot="0" spcFirstLastPara="1" vertOverflow="ellipsis" vert="horz" wrap="square" anchor="ctr" anchorCtr="1"/>
          <a:lstStyle/>
          <a:p>
            <a:pPr>
              <a:defRPr sz="1100"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0.2974815446740221"/>
          <c:y val="0.91298553730532062"/>
          <c:w val="0.70145942875068079"/>
          <c:h val="8.701446269467938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8774523232251"/>
          <c:y val="8.4780935797053522E-2"/>
          <c:w val="0.55336391855714406"/>
          <c:h val="0.79607613948812361"/>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5935-4BED-9ABE-85F63A614744}"/>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5935-4BED-9ABE-85F63A614744}"/>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5935-4BED-9ABE-85F63A614744}"/>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5935-4BED-9ABE-85F63A614744}"/>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5935-4BED-9ABE-85F63A614744}"/>
              </c:ext>
            </c:extLst>
          </c:dPt>
          <c:dLbls>
            <c:dLbl>
              <c:idx val="4"/>
              <c:delete val="1"/>
              <c:extLst>
                <c:ext xmlns:c15="http://schemas.microsoft.com/office/drawing/2012/chart" uri="{CE6537A1-D6FC-4f65-9D91-7224C49458BB}"/>
                <c:ext xmlns:c16="http://schemas.microsoft.com/office/drawing/2014/chart" uri="{C3380CC4-5D6E-409C-BE32-E72D297353CC}">
                  <c16:uniqueId val="{00000009-5935-4BED-9ABE-85F63A6147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Très bien informé(e)</c:v>
                </c:pt>
                <c:pt idx="1">
                  <c:v>Plutôt bien informé(e)</c:v>
                </c:pt>
                <c:pt idx="2">
                  <c:v>Plutôt mal informé(e)</c:v>
                </c:pt>
                <c:pt idx="3">
                  <c:v>Très mal informé(e)</c:v>
                </c:pt>
                <c:pt idx="4">
                  <c:v>Ne se prononce pas</c:v>
                </c:pt>
              </c:strCache>
            </c:strRef>
          </c:cat>
          <c:val>
            <c:numRef>
              <c:f>Feuil1!$B$2:$B$6</c:f>
              <c:numCache>
                <c:formatCode>##0</c:formatCode>
                <c:ptCount val="5"/>
                <c:pt idx="0">
                  <c:v>11</c:v>
                </c:pt>
                <c:pt idx="1">
                  <c:v>35</c:v>
                </c:pt>
                <c:pt idx="2">
                  <c:v>36</c:v>
                </c:pt>
                <c:pt idx="3">
                  <c:v>18</c:v>
                </c:pt>
                <c:pt idx="4">
                  <c:v>0</c:v>
                </c:pt>
              </c:numCache>
            </c:numRef>
          </c:val>
          <c:extLst>
            <c:ext xmlns:c16="http://schemas.microsoft.com/office/drawing/2014/chart" uri="{C3380CC4-5D6E-409C-BE32-E72D297353CC}">
              <c16:uniqueId val="{0000000A-5935-4BED-9ABE-85F63A614744}"/>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8774523232251"/>
          <c:y val="8.4780935797053522E-2"/>
          <c:w val="0.55336391855714406"/>
          <c:h val="0.79607613948812361"/>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C60B-4CFB-AC67-65CEC7E818B7}"/>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C60B-4CFB-AC67-65CEC7E818B7}"/>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C60B-4CFB-AC67-65CEC7E818B7}"/>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C60B-4CFB-AC67-65CEC7E818B7}"/>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C60B-4CFB-AC67-65CEC7E818B7}"/>
              </c:ext>
            </c:extLst>
          </c:dPt>
          <c:dLbls>
            <c:dLbl>
              <c:idx val="4"/>
              <c:delete val="1"/>
              <c:extLst>
                <c:ext xmlns:c15="http://schemas.microsoft.com/office/drawing/2012/chart" uri="{CE6537A1-D6FC-4f65-9D91-7224C49458BB}"/>
                <c:ext xmlns:c16="http://schemas.microsoft.com/office/drawing/2014/chart" uri="{C3380CC4-5D6E-409C-BE32-E72D297353CC}">
                  <c16:uniqueId val="{00000009-C60B-4CFB-AC67-65CEC7E818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 tout à fait</c:v>
                </c:pt>
                <c:pt idx="1">
                  <c:v>Oui, plutôt</c:v>
                </c:pt>
                <c:pt idx="2">
                  <c:v>Non, plutôt pas</c:v>
                </c:pt>
                <c:pt idx="3">
                  <c:v>Non, pas du tout</c:v>
                </c:pt>
                <c:pt idx="4">
                  <c:v>Ne se prononce pas</c:v>
                </c:pt>
              </c:strCache>
            </c:strRef>
          </c:cat>
          <c:val>
            <c:numRef>
              <c:f>Feuil1!$B$2:$B$6</c:f>
              <c:numCache>
                <c:formatCode>##0</c:formatCode>
                <c:ptCount val="5"/>
                <c:pt idx="0">
                  <c:v>12</c:v>
                </c:pt>
                <c:pt idx="1">
                  <c:v>40</c:v>
                </c:pt>
                <c:pt idx="2">
                  <c:v>35</c:v>
                </c:pt>
                <c:pt idx="3">
                  <c:v>13</c:v>
                </c:pt>
                <c:pt idx="4">
                  <c:v>0</c:v>
                </c:pt>
              </c:numCache>
            </c:numRef>
          </c:val>
          <c:extLst>
            <c:ext xmlns:c16="http://schemas.microsoft.com/office/drawing/2014/chart" uri="{C3380CC4-5D6E-409C-BE32-E72D297353CC}">
              <c16:uniqueId val="{0000000A-C60B-4CFB-AC67-65CEC7E818B7}"/>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7617252659973E-2"/>
          <c:y val="0.15839775356706753"/>
          <c:w val="0.8965447654946801"/>
          <c:h val="0.48120726518342893"/>
        </c:manualLayout>
      </c:layout>
      <c:lineChart>
        <c:grouping val="standard"/>
        <c:varyColors val="0"/>
        <c:ser>
          <c:idx val="0"/>
          <c:order val="0"/>
          <c:tx>
            <c:strRef>
              <c:f>Feuil1!$A$2</c:f>
              <c:strCache>
                <c:ptCount val="1"/>
                <c:pt idx="0">
                  <c:v>Catégorie 1</c:v>
                </c:pt>
              </c:strCache>
            </c:strRef>
          </c:tx>
          <c:spPr>
            <a:ln w="28575" cap="rnd">
              <a:solidFill>
                <a:srgbClr val="3EAD9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EAD95"/>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15-24 
ans</c:v>
                </c:pt>
                <c:pt idx="1">
                  <c:v>25-34 
ans</c:v>
                </c:pt>
                <c:pt idx="2">
                  <c:v>35-49 
ans</c:v>
                </c:pt>
                <c:pt idx="3">
                  <c:v>50-64 
ans</c:v>
                </c:pt>
                <c:pt idx="4">
                  <c:v>65 ans 
et plus</c:v>
                </c:pt>
              </c:strCache>
            </c:strRef>
          </c:cat>
          <c:val>
            <c:numRef>
              <c:f>Feuil1!$B$2:$F$2</c:f>
              <c:numCache>
                <c:formatCode>##0</c:formatCode>
                <c:ptCount val="5"/>
                <c:pt idx="0">
                  <c:v>57</c:v>
                </c:pt>
                <c:pt idx="1">
                  <c:v>62</c:v>
                </c:pt>
                <c:pt idx="2">
                  <c:v>51</c:v>
                </c:pt>
                <c:pt idx="3">
                  <c:v>41</c:v>
                </c:pt>
                <c:pt idx="4">
                  <c:v>27</c:v>
                </c:pt>
              </c:numCache>
            </c:numRef>
          </c:val>
          <c:smooth val="1"/>
          <c:extLst>
            <c:ext xmlns:c16="http://schemas.microsoft.com/office/drawing/2014/chart" uri="{C3380CC4-5D6E-409C-BE32-E72D297353CC}">
              <c16:uniqueId val="{00000000-CA45-4096-8909-7449C34D1529}"/>
            </c:ext>
          </c:extLst>
        </c:ser>
        <c:dLbls>
          <c:dLblPos val="t"/>
          <c:showLegendKey val="0"/>
          <c:showVal val="1"/>
          <c:showCatName val="0"/>
          <c:showSerName val="0"/>
          <c:showPercent val="0"/>
          <c:showBubbleSize val="0"/>
        </c:dLbls>
        <c:smooth val="0"/>
        <c:axId val="543372560"/>
        <c:axId val="543378792"/>
      </c:lineChart>
      <c:catAx>
        <c:axId val="5433725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bg2">
                    <a:lumMod val="25000"/>
                  </a:schemeClr>
                </a:solidFill>
                <a:latin typeface="+mn-lt"/>
                <a:ea typeface="+mn-ea"/>
                <a:cs typeface="+mn-cs"/>
              </a:defRPr>
            </a:pPr>
            <a:endParaRPr lang="fr-FR"/>
          </a:p>
        </c:txPr>
        <c:crossAx val="543378792"/>
        <c:crosses val="autoZero"/>
        <c:auto val="1"/>
        <c:lblAlgn val="ctr"/>
        <c:lblOffset val="100"/>
        <c:noMultiLvlLbl val="0"/>
      </c:catAx>
      <c:valAx>
        <c:axId val="543378792"/>
        <c:scaling>
          <c:orientation val="minMax"/>
          <c:max val="100"/>
          <c:min val="0"/>
        </c:scaling>
        <c:delete val="1"/>
        <c:axPos val="l"/>
        <c:numFmt formatCode="##0" sourceLinked="1"/>
        <c:majorTickMark val="out"/>
        <c:minorTickMark val="none"/>
        <c:tickLblPos val="nextTo"/>
        <c:crossAx val="54337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6792789232426E-2"/>
          <c:y val="0.11565276892127797"/>
          <c:w val="0.97656641442153513"/>
          <c:h val="0.72348568677858649"/>
        </c:manualLayout>
      </c:layout>
      <c:barChart>
        <c:barDir val="col"/>
        <c:grouping val="clustered"/>
        <c:varyColors val="0"/>
        <c:ser>
          <c:idx val="0"/>
          <c:order val="0"/>
          <c:tx>
            <c:strRef>
              <c:f>Feuil1!$B$1</c:f>
              <c:strCache>
                <c:ptCount val="1"/>
                <c:pt idx="0">
                  <c:v>2014</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lumMod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Feuil1!$B$2:$B$8</c:f>
              <c:numCache>
                <c:formatCode>General</c:formatCode>
                <c:ptCount val="7"/>
                <c:pt idx="0">
                  <c:v>86</c:v>
                </c:pt>
                <c:pt idx="1">
                  <c:v>85</c:v>
                </c:pt>
                <c:pt idx="2">
                  <c:v>86</c:v>
                </c:pt>
                <c:pt idx="3">
                  <c:v>79</c:v>
                </c:pt>
                <c:pt idx="4">
                  <c:v>79</c:v>
                </c:pt>
                <c:pt idx="5">
                  <c:v>57</c:v>
                </c:pt>
                <c:pt idx="6">
                  <c:v>41</c:v>
                </c:pt>
              </c:numCache>
            </c:numRef>
          </c:val>
          <c:extLst>
            <c:ext xmlns:c16="http://schemas.microsoft.com/office/drawing/2014/chart" uri="{C3380CC4-5D6E-409C-BE32-E72D297353CC}">
              <c16:uniqueId val="{00000000-0955-48E9-B3A7-09D679866618}"/>
            </c:ext>
          </c:extLst>
        </c:ser>
        <c:ser>
          <c:idx val="1"/>
          <c:order val="1"/>
          <c:tx>
            <c:strRef>
              <c:f>Feuil1!$C$1</c:f>
              <c:strCache>
                <c:ptCount val="1"/>
                <c:pt idx="0">
                  <c:v>2015</c:v>
                </c:pt>
              </c:strCache>
            </c:strRef>
          </c:tx>
          <c:spPr>
            <a:solidFill>
              <a:srgbClr val="D0CECE"/>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5-48E9-B3A7-09D67986661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5-48E9-B3A7-09D67986661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5-48E9-B3A7-09D67986661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5-48E9-B3A7-09D67986661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5-48E9-B3A7-09D67986661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5-48E9-B3A7-09D67986661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47-4295-A5FC-9A1680D16B0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lumMod val="25000"/>
                      </a:schemeClr>
                    </a:solidFill>
                    <a:latin typeface="+mn-lt"/>
                    <a:ea typeface="+mn-ea"/>
                    <a:cs typeface="+mn-cs"/>
                  </a:defRPr>
                </a:pPr>
                <a:endParaRPr lang="fr-FR"/>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Feuil1!$C$2:$C$8</c:f>
              <c:numCache>
                <c:formatCode>General</c:formatCode>
                <c:ptCount val="7"/>
                <c:pt idx="0">
                  <c:v>90</c:v>
                </c:pt>
                <c:pt idx="1">
                  <c:v>88</c:v>
                </c:pt>
                <c:pt idx="2">
                  <c:v>90</c:v>
                </c:pt>
                <c:pt idx="3">
                  <c:v>84</c:v>
                </c:pt>
                <c:pt idx="4">
                  <c:v>82</c:v>
                </c:pt>
                <c:pt idx="5">
                  <c:v>60</c:v>
                </c:pt>
                <c:pt idx="6">
                  <c:v>44</c:v>
                </c:pt>
              </c:numCache>
            </c:numRef>
          </c:val>
          <c:extLst>
            <c:ext xmlns:c16="http://schemas.microsoft.com/office/drawing/2014/chart" uri="{C3380CC4-5D6E-409C-BE32-E72D297353CC}">
              <c16:uniqueId val="{00000007-0955-48E9-B3A7-09D679866618}"/>
            </c:ext>
          </c:extLst>
        </c:ser>
        <c:ser>
          <c:idx val="2"/>
          <c:order val="2"/>
          <c:tx>
            <c:strRef>
              <c:f>Feuil1!$D$1</c:f>
              <c:strCache>
                <c:ptCount val="1"/>
                <c:pt idx="0">
                  <c:v>2016</c:v>
                </c:pt>
              </c:strCache>
            </c:strRef>
          </c:tx>
          <c:spPr>
            <a:solidFill>
              <a:srgbClr val="AFAB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lumMod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Feuil1!$D$2:$D$8</c:f>
              <c:numCache>
                <c:formatCode>General</c:formatCode>
                <c:ptCount val="7"/>
                <c:pt idx="0">
                  <c:v>87</c:v>
                </c:pt>
                <c:pt idx="1">
                  <c:v>85</c:v>
                </c:pt>
                <c:pt idx="2">
                  <c:v>86</c:v>
                </c:pt>
                <c:pt idx="3">
                  <c:v>82</c:v>
                </c:pt>
                <c:pt idx="4">
                  <c:v>81</c:v>
                </c:pt>
                <c:pt idx="5">
                  <c:v>65</c:v>
                </c:pt>
                <c:pt idx="6">
                  <c:v>45</c:v>
                </c:pt>
              </c:numCache>
            </c:numRef>
          </c:val>
          <c:extLst>
            <c:ext xmlns:c16="http://schemas.microsoft.com/office/drawing/2014/chart" uri="{C3380CC4-5D6E-409C-BE32-E72D297353CC}">
              <c16:uniqueId val="{00000008-0955-48E9-B3A7-09D679866618}"/>
            </c:ext>
          </c:extLst>
        </c:ser>
        <c:ser>
          <c:idx val="3"/>
          <c:order val="3"/>
          <c:tx>
            <c:strRef>
              <c:f>Feuil1!$E$1</c:f>
              <c:strCache>
                <c:ptCount val="1"/>
                <c:pt idx="0">
                  <c:v>2017</c:v>
                </c:pt>
              </c:strCache>
            </c:strRef>
          </c:tx>
          <c:spPr>
            <a:solidFill>
              <a:srgbClr val="7F7F7F"/>
            </a:solidFill>
            <a:ln>
              <a:noFill/>
            </a:ln>
            <a:effectLst/>
          </c:spPr>
          <c:invertIfNegative val="0"/>
          <c:dLbls>
            <c:dLbl>
              <c:idx val="4"/>
              <c:layout>
                <c:manualLayout>
                  <c:x val="-7.1055596643075961E-4"/>
                  <c:y val="2.9592130035645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55-48E9-B3A7-09D67986661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lumMod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Feuil1!$E$2:$E$8</c:f>
              <c:numCache>
                <c:formatCode>General</c:formatCode>
                <c:ptCount val="7"/>
                <c:pt idx="0">
                  <c:v>88</c:v>
                </c:pt>
                <c:pt idx="1">
                  <c:v>88</c:v>
                </c:pt>
                <c:pt idx="2">
                  <c:v>88</c:v>
                </c:pt>
                <c:pt idx="3">
                  <c:v>85</c:v>
                </c:pt>
                <c:pt idx="4">
                  <c:v>82</c:v>
                </c:pt>
                <c:pt idx="5">
                  <c:v>68</c:v>
                </c:pt>
                <c:pt idx="6">
                  <c:v>48</c:v>
                </c:pt>
              </c:numCache>
            </c:numRef>
          </c:val>
          <c:extLst>
            <c:ext xmlns:c16="http://schemas.microsoft.com/office/drawing/2014/chart" uri="{C3380CC4-5D6E-409C-BE32-E72D297353CC}">
              <c16:uniqueId val="{0000000A-0955-48E9-B3A7-09D679866618}"/>
            </c:ext>
          </c:extLst>
        </c:ser>
        <c:ser>
          <c:idx val="4"/>
          <c:order val="4"/>
          <c:tx>
            <c:strRef>
              <c:f>Feuil1!$F$1</c:f>
              <c:strCache>
                <c:ptCount val="1"/>
                <c:pt idx="0">
                  <c:v>2018</c:v>
                </c:pt>
              </c:strCache>
            </c:strRef>
          </c:tx>
          <c:spPr>
            <a:solidFill>
              <a:srgbClr val="6B676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050" b="0"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Feuil1!$F$2:$F$8</c:f>
              <c:numCache>
                <c:formatCode>General</c:formatCode>
                <c:ptCount val="7"/>
                <c:pt idx="0">
                  <c:v>85</c:v>
                </c:pt>
                <c:pt idx="1">
                  <c:v>85</c:v>
                </c:pt>
                <c:pt idx="2">
                  <c:v>84</c:v>
                </c:pt>
                <c:pt idx="3">
                  <c:v>82</c:v>
                </c:pt>
                <c:pt idx="4">
                  <c:v>80</c:v>
                </c:pt>
                <c:pt idx="5">
                  <c:v>65</c:v>
                </c:pt>
                <c:pt idx="6">
                  <c:v>45</c:v>
                </c:pt>
              </c:numCache>
            </c:numRef>
          </c:val>
          <c:extLst>
            <c:ext xmlns:c16="http://schemas.microsoft.com/office/drawing/2014/chart" uri="{C3380CC4-5D6E-409C-BE32-E72D297353CC}">
              <c16:uniqueId val="{0000000B-0955-48E9-B3A7-09D679866618}"/>
            </c:ext>
          </c:extLst>
        </c:ser>
        <c:ser>
          <c:idx val="5"/>
          <c:order val="5"/>
          <c:tx>
            <c:strRef>
              <c:f>Feuil1!$G$1</c:f>
              <c:strCache>
                <c:ptCount val="1"/>
                <c:pt idx="0">
                  <c:v>2019</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050" b="0" i="0" u="none" strike="noStrike" kern="1200" baseline="0">
                    <a:solidFill>
                      <a:schemeClr val="bg2">
                        <a:lumMod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Feuil1!$G$2:$G$8</c:f>
              <c:numCache>
                <c:formatCode>General</c:formatCode>
                <c:ptCount val="7"/>
                <c:pt idx="0">
                  <c:v>89</c:v>
                </c:pt>
                <c:pt idx="1">
                  <c:v>89</c:v>
                </c:pt>
                <c:pt idx="2">
                  <c:v>88</c:v>
                </c:pt>
                <c:pt idx="3">
                  <c:v>84</c:v>
                </c:pt>
                <c:pt idx="4">
                  <c:v>83</c:v>
                </c:pt>
                <c:pt idx="5">
                  <c:v>72</c:v>
                </c:pt>
                <c:pt idx="6">
                  <c:v>51</c:v>
                </c:pt>
              </c:numCache>
            </c:numRef>
          </c:val>
          <c:extLst>
            <c:ext xmlns:c16="http://schemas.microsoft.com/office/drawing/2014/chart" uri="{C3380CC4-5D6E-409C-BE32-E72D297353CC}">
              <c16:uniqueId val="{0000000C-0955-48E9-B3A7-09D679866618}"/>
            </c:ext>
          </c:extLst>
        </c:ser>
        <c:ser>
          <c:idx val="6"/>
          <c:order val="6"/>
          <c:tx>
            <c:strRef>
              <c:f>Feuil1!$H$1</c:f>
              <c:strCache>
                <c:ptCount val="1"/>
                <c:pt idx="0">
                  <c:v>Colonne1</c:v>
                </c:pt>
              </c:strCache>
            </c:strRef>
          </c:tx>
          <c:spPr>
            <a:solidFill>
              <a:srgbClr val="2565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lumMod val="1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Feuil1!$H$2:$H$8</c:f>
              <c:numCache>
                <c:formatCode>General</c:formatCode>
                <c:ptCount val="7"/>
              </c:numCache>
            </c:numRef>
          </c:val>
          <c:extLst>
            <c:ext xmlns:c16="http://schemas.microsoft.com/office/drawing/2014/chart" uri="{C3380CC4-5D6E-409C-BE32-E72D297353CC}">
              <c16:uniqueId val="{0000000D-0955-48E9-B3A7-09D679866618}"/>
            </c:ext>
          </c:extLst>
        </c:ser>
        <c:ser>
          <c:idx val="7"/>
          <c:order val="7"/>
          <c:tx>
            <c:strRef>
              <c:f>Feuil1!$I$1</c:f>
              <c:strCache>
                <c:ptCount val="1"/>
                <c:pt idx="0">
                  <c:v>2022</c:v>
                </c:pt>
              </c:strCache>
            </c:strRef>
          </c:tx>
          <c:spPr>
            <a:solidFill>
              <a:srgbClr val="2E7E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2E7E6D"/>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Feuil1!$I$2:$I$8</c:f>
              <c:numCache>
                <c:formatCode>General</c:formatCode>
                <c:ptCount val="7"/>
                <c:pt idx="0">
                  <c:v>84</c:v>
                </c:pt>
                <c:pt idx="1">
                  <c:v>84</c:v>
                </c:pt>
                <c:pt idx="2">
                  <c:v>84</c:v>
                </c:pt>
                <c:pt idx="3">
                  <c:v>83</c:v>
                </c:pt>
                <c:pt idx="4">
                  <c:v>79</c:v>
                </c:pt>
                <c:pt idx="5">
                  <c:v>75</c:v>
                </c:pt>
                <c:pt idx="6">
                  <c:v>48</c:v>
                </c:pt>
              </c:numCache>
            </c:numRef>
          </c:val>
          <c:extLst>
            <c:ext xmlns:c16="http://schemas.microsoft.com/office/drawing/2014/chart" uri="{C3380CC4-5D6E-409C-BE32-E72D297353CC}">
              <c16:uniqueId val="{00000000-A443-45D4-BA4B-BEAEF7F44B35}"/>
            </c:ext>
          </c:extLst>
        </c:ser>
        <c:ser>
          <c:idx val="8"/>
          <c:order val="8"/>
          <c:tx>
            <c:strRef>
              <c:f>Feuil1!$J$1</c:f>
              <c:strCache>
                <c:ptCount val="1"/>
                <c:pt idx="0">
                  <c:v>2023</c:v>
                </c:pt>
              </c:strCache>
            </c:strRef>
          </c:tx>
          <c:spPr>
            <a:solidFill>
              <a:srgbClr val="3EAD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EAD9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Propose des spectacles pour tous les publics </c:v>
                </c:pt>
                <c:pt idx="1">
                  <c:v>Propose des spectacles variés</c:v>
                </c:pt>
                <c:pt idx="2">
                  <c:v>Propose des spectacles de qualité</c:v>
                </c:pt>
                <c:pt idx="3">
                  <c:v>Est dynamique</c:v>
                </c:pt>
                <c:pt idx="4">
                  <c:v>Évolue avec son temps </c:v>
                </c:pt>
                <c:pt idx="5">
                  <c:v>Permet de lutter contre l'ambiance de crise</c:v>
                </c:pt>
                <c:pt idx="6">
                  <c:v>Propose des tarifs accessibles</c:v>
                </c:pt>
              </c:strCache>
            </c:strRef>
          </c:cat>
          <c:val>
            <c:numRef>
              <c:f>Feuil1!$J$2:$J$8</c:f>
              <c:numCache>
                <c:formatCode>General</c:formatCode>
                <c:ptCount val="7"/>
                <c:pt idx="0">
                  <c:v>88</c:v>
                </c:pt>
                <c:pt idx="1">
                  <c:v>88</c:v>
                </c:pt>
                <c:pt idx="2">
                  <c:v>88</c:v>
                </c:pt>
                <c:pt idx="3">
                  <c:v>85</c:v>
                </c:pt>
                <c:pt idx="4">
                  <c:v>85</c:v>
                </c:pt>
                <c:pt idx="5">
                  <c:v>75</c:v>
                </c:pt>
                <c:pt idx="6">
                  <c:v>46</c:v>
                </c:pt>
              </c:numCache>
            </c:numRef>
          </c:val>
          <c:extLst>
            <c:ext xmlns:c16="http://schemas.microsoft.com/office/drawing/2014/chart" uri="{C3380CC4-5D6E-409C-BE32-E72D297353CC}">
              <c16:uniqueId val="{00000000-4E15-4135-9162-14C729EB567B}"/>
            </c:ext>
          </c:extLst>
        </c:ser>
        <c:dLbls>
          <c:showLegendKey val="0"/>
          <c:showVal val="0"/>
          <c:showCatName val="0"/>
          <c:showSerName val="0"/>
          <c:showPercent val="0"/>
          <c:showBubbleSize val="0"/>
        </c:dLbls>
        <c:gapWidth val="250"/>
        <c:axId val="2022867824"/>
        <c:axId val="2022873264"/>
      </c:barChart>
      <c:catAx>
        <c:axId val="202286782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50" b="0" i="0" u="none" strike="noStrike" kern="1200" baseline="0">
                <a:solidFill>
                  <a:schemeClr val="bg2">
                    <a:lumMod val="10000"/>
                  </a:schemeClr>
                </a:solidFill>
                <a:latin typeface="+mn-lt"/>
                <a:ea typeface="+mn-ea"/>
                <a:cs typeface="+mn-cs"/>
              </a:defRPr>
            </a:pPr>
            <a:endParaRPr lang="fr-FR"/>
          </a:p>
        </c:txPr>
        <c:crossAx val="2022873264"/>
        <c:crosses val="autoZero"/>
        <c:auto val="1"/>
        <c:lblAlgn val="ctr"/>
        <c:lblOffset val="100"/>
        <c:noMultiLvlLbl val="0"/>
      </c:catAx>
      <c:valAx>
        <c:axId val="2022873264"/>
        <c:scaling>
          <c:orientation val="minMax"/>
        </c:scaling>
        <c:delete val="1"/>
        <c:axPos val="l"/>
        <c:numFmt formatCode="General" sourceLinked="1"/>
        <c:majorTickMark val="none"/>
        <c:minorTickMark val="none"/>
        <c:tickLblPos val="nextTo"/>
        <c:crossAx val="2022867824"/>
        <c:crosses val="autoZero"/>
        <c:crossBetween val="between"/>
      </c:valAx>
      <c:spPr>
        <a:noFill/>
        <a:ln>
          <a:noFill/>
        </a:ln>
        <a:effectLst/>
      </c:spPr>
    </c:plotArea>
    <c:legend>
      <c:legendPos val="t"/>
      <c:legendEntry>
        <c:idx val="6"/>
        <c:delete val="1"/>
      </c:legendEntry>
      <c:legendEntry>
        <c:idx val="7"/>
        <c:txPr>
          <a:bodyPr rot="0" spcFirstLastPara="1" vertOverflow="ellipsis" vert="horz" wrap="square" anchor="ctr" anchorCtr="1"/>
          <a:lstStyle/>
          <a:p>
            <a:pPr>
              <a:defRPr sz="1197" b="0" i="0" u="none" strike="noStrike" kern="1200" baseline="0">
                <a:solidFill>
                  <a:srgbClr val="2E7E6D"/>
                </a:solidFill>
                <a:latin typeface="+mn-lt"/>
                <a:ea typeface="+mn-ea"/>
                <a:cs typeface="+mn-cs"/>
              </a:defRPr>
            </a:pPr>
            <a:endParaRPr lang="fr-FR"/>
          </a:p>
        </c:txPr>
      </c:legendEntry>
      <c:legendEntry>
        <c:idx val="8"/>
        <c:txPr>
          <a:bodyPr rot="0" spcFirstLastPara="1" vertOverflow="ellipsis" vert="horz" wrap="square" anchor="ctr" anchorCtr="1"/>
          <a:lstStyle/>
          <a:p>
            <a:pPr>
              <a:defRPr sz="1400" b="1" i="0" u="none" strike="noStrike" kern="1200" baseline="0">
                <a:solidFill>
                  <a:srgbClr val="3EAD95"/>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7617252659973E-2"/>
          <c:y val="0.15839775356706753"/>
          <c:w val="0.8965447654946801"/>
          <c:h val="0.48120726518342893"/>
        </c:manualLayout>
      </c:layout>
      <c:lineChart>
        <c:grouping val="standard"/>
        <c:varyColors val="0"/>
        <c:ser>
          <c:idx val="0"/>
          <c:order val="0"/>
          <c:tx>
            <c:strRef>
              <c:f>Feuil1!$A$2</c:f>
              <c:strCache>
                <c:ptCount val="1"/>
                <c:pt idx="0">
                  <c:v>Catégorie 1</c:v>
                </c:pt>
              </c:strCache>
            </c:strRef>
          </c:tx>
          <c:spPr>
            <a:ln w="28575" cap="rnd">
              <a:solidFill>
                <a:srgbClr val="3EAD9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EAD95"/>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15-24 
ans</c:v>
                </c:pt>
                <c:pt idx="1">
                  <c:v>25-34 
ans</c:v>
                </c:pt>
                <c:pt idx="2">
                  <c:v>35-49 
ans</c:v>
                </c:pt>
                <c:pt idx="3">
                  <c:v>50-64 
ans</c:v>
                </c:pt>
                <c:pt idx="4">
                  <c:v>65 ans 
et plus</c:v>
                </c:pt>
              </c:strCache>
            </c:strRef>
          </c:cat>
          <c:val>
            <c:numRef>
              <c:f>Feuil1!$B$2:$F$2</c:f>
              <c:numCache>
                <c:formatCode>##0</c:formatCode>
                <c:ptCount val="5"/>
                <c:pt idx="0">
                  <c:v>67</c:v>
                </c:pt>
                <c:pt idx="1">
                  <c:v>69</c:v>
                </c:pt>
                <c:pt idx="2">
                  <c:v>50</c:v>
                </c:pt>
                <c:pt idx="3">
                  <c:v>48</c:v>
                </c:pt>
                <c:pt idx="4">
                  <c:v>32</c:v>
                </c:pt>
              </c:numCache>
            </c:numRef>
          </c:val>
          <c:smooth val="1"/>
          <c:extLst>
            <c:ext xmlns:c16="http://schemas.microsoft.com/office/drawing/2014/chart" uri="{C3380CC4-5D6E-409C-BE32-E72D297353CC}">
              <c16:uniqueId val="{00000000-390A-4CE5-AF29-F0BAA8EA97C4}"/>
            </c:ext>
          </c:extLst>
        </c:ser>
        <c:dLbls>
          <c:dLblPos val="t"/>
          <c:showLegendKey val="0"/>
          <c:showVal val="1"/>
          <c:showCatName val="0"/>
          <c:showSerName val="0"/>
          <c:showPercent val="0"/>
          <c:showBubbleSize val="0"/>
        </c:dLbls>
        <c:smooth val="0"/>
        <c:axId val="543372560"/>
        <c:axId val="543378792"/>
      </c:lineChart>
      <c:catAx>
        <c:axId val="5433725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bg2">
                    <a:lumMod val="25000"/>
                  </a:schemeClr>
                </a:solidFill>
                <a:latin typeface="+mn-lt"/>
                <a:ea typeface="+mn-ea"/>
                <a:cs typeface="+mn-cs"/>
              </a:defRPr>
            </a:pPr>
            <a:endParaRPr lang="fr-FR"/>
          </a:p>
        </c:txPr>
        <c:crossAx val="543378792"/>
        <c:crosses val="autoZero"/>
        <c:auto val="1"/>
        <c:lblAlgn val="ctr"/>
        <c:lblOffset val="100"/>
        <c:noMultiLvlLbl val="0"/>
      </c:catAx>
      <c:valAx>
        <c:axId val="543378792"/>
        <c:scaling>
          <c:orientation val="minMax"/>
          <c:max val="100"/>
          <c:min val="0"/>
        </c:scaling>
        <c:delete val="1"/>
        <c:axPos val="l"/>
        <c:numFmt formatCode="##0" sourceLinked="1"/>
        <c:majorTickMark val="out"/>
        <c:minorTickMark val="none"/>
        <c:tickLblPos val="nextTo"/>
        <c:crossAx val="54337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98992605789943E-2"/>
          <c:y val="8.2212453901311641E-2"/>
          <c:w val="0.78531083900394594"/>
          <c:h val="0.9177875460986884"/>
        </c:manualLayout>
      </c:layout>
      <c:doughnutChart>
        <c:varyColors val="1"/>
        <c:ser>
          <c:idx val="0"/>
          <c:order val="0"/>
          <c:tx>
            <c:strRef>
              <c:f>Feuil1!$B$1</c:f>
              <c:strCache>
                <c:ptCount val="1"/>
                <c:pt idx="0">
                  <c:v>%</c:v>
                </c:pt>
              </c:strCache>
            </c:strRef>
          </c:tx>
          <c:dPt>
            <c:idx val="0"/>
            <c:bubble3D val="0"/>
            <c:spPr>
              <a:solidFill>
                <a:srgbClr val="D64449"/>
              </a:solidFill>
              <a:ln w="19050">
                <a:solidFill>
                  <a:schemeClr val="lt1"/>
                </a:solidFill>
              </a:ln>
              <a:effectLst/>
            </c:spPr>
            <c:extLst>
              <c:ext xmlns:c16="http://schemas.microsoft.com/office/drawing/2014/chart" uri="{C3380CC4-5D6E-409C-BE32-E72D297353CC}">
                <c16:uniqueId val="{00000001-A4F6-48FC-8CC1-A6A949C04819}"/>
              </c:ext>
            </c:extLst>
          </c:dPt>
          <c:dPt>
            <c:idx val="1"/>
            <c:bubble3D val="0"/>
            <c:spPr>
              <a:solidFill>
                <a:srgbClr val="F27275"/>
              </a:solidFill>
              <a:ln w="19050">
                <a:solidFill>
                  <a:schemeClr val="lt1"/>
                </a:solidFill>
              </a:ln>
              <a:effectLst/>
            </c:spPr>
            <c:extLst>
              <c:ext xmlns:c16="http://schemas.microsoft.com/office/drawing/2014/chart" uri="{C3380CC4-5D6E-409C-BE32-E72D297353CC}">
                <c16:uniqueId val="{00000003-A4F6-48FC-8CC1-A6A949C04819}"/>
              </c:ext>
            </c:extLst>
          </c:dPt>
          <c:dPt>
            <c:idx val="2"/>
            <c:bubble3D val="0"/>
            <c:spPr>
              <a:solidFill>
                <a:srgbClr val="8ED6C7"/>
              </a:solidFill>
              <a:ln w="19050">
                <a:solidFill>
                  <a:schemeClr val="lt1"/>
                </a:solidFill>
              </a:ln>
              <a:effectLst/>
            </c:spPr>
            <c:extLst>
              <c:ext xmlns:c16="http://schemas.microsoft.com/office/drawing/2014/chart" uri="{C3380CC4-5D6E-409C-BE32-E72D297353CC}">
                <c16:uniqueId val="{00000005-A4F6-48FC-8CC1-A6A949C04819}"/>
              </c:ext>
            </c:extLst>
          </c:dPt>
          <c:dPt>
            <c:idx val="3"/>
            <c:bubble3D val="0"/>
            <c:spPr>
              <a:solidFill>
                <a:srgbClr val="3EAD95"/>
              </a:solidFill>
              <a:ln w="19050">
                <a:solidFill>
                  <a:schemeClr val="lt1"/>
                </a:solidFill>
              </a:ln>
              <a:effectLst/>
            </c:spPr>
            <c:extLst>
              <c:ext xmlns:c16="http://schemas.microsoft.com/office/drawing/2014/chart" uri="{C3380CC4-5D6E-409C-BE32-E72D297353CC}">
                <c16:uniqueId val="{00000007-A4F6-48FC-8CC1-A6A949C0481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A4F6-48FC-8CC1-A6A949C048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 tout à fait</c:v>
                </c:pt>
                <c:pt idx="1">
                  <c:v>Oui, plutôt</c:v>
                </c:pt>
                <c:pt idx="2">
                  <c:v>Non, plutôt pas</c:v>
                </c:pt>
                <c:pt idx="3">
                  <c:v>Non, pas du tout</c:v>
                </c:pt>
                <c:pt idx="4">
                  <c:v>Ne se prononce pas</c:v>
                </c:pt>
              </c:strCache>
            </c:strRef>
          </c:cat>
          <c:val>
            <c:numRef>
              <c:f>Feuil1!$B$2:$B$6</c:f>
              <c:numCache>
                <c:formatCode>##0</c:formatCode>
                <c:ptCount val="5"/>
                <c:pt idx="0">
                  <c:v>14</c:v>
                </c:pt>
                <c:pt idx="1">
                  <c:v>39</c:v>
                </c:pt>
                <c:pt idx="2">
                  <c:v>32</c:v>
                </c:pt>
                <c:pt idx="3">
                  <c:v>14</c:v>
                </c:pt>
                <c:pt idx="4">
                  <c:v>1</c:v>
                </c:pt>
              </c:numCache>
            </c:numRef>
          </c:val>
          <c:extLst>
            <c:ext xmlns:c16="http://schemas.microsoft.com/office/drawing/2014/chart" uri="{C3380CC4-5D6E-409C-BE32-E72D297353CC}">
              <c16:uniqueId val="{0000000A-A4F6-48FC-8CC1-A6A949C04819}"/>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98992605789943E-2"/>
          <c:y val="8.2212453901311641E-2"/>
          <c:w val="0.78531083900394594"/>
          <c:h val="0.9177875460986884"/>
        </c:manualLayout>
      </c:layout>
      <c:doughnutChart>
        <c:varyColors val="1"/>
        <c:ser>
          <c:idx val="0"/>
          <c:order val="0"/>
          <c:tx>
            <c:strRef>
              <c:f>Feuil1!$B$1</c:f>
              <c:strCache>
                <c:ptCount val="1"/>
                <c:pt idx="0">
                  <c:v>%</c:v>
                </c:pt>
              </c:strCache>
            </c:strRef>
          </c:tx>
          <c:dPt>
            <c:idx val="0"/>
            <c:bubble3D val="0"/>
            <c:spPr>
              <a:solidFill>
                <a:srgbClr val="D64449"/>
              </a:solidFill>
              <a:ln w="19050">
                <a:solidFill>
                  <a:schemeClr val="lt1"/>
                </a:solidFill>
              </a:ln>
              <a:effectLst/>
            </c:spPr>
            <c:extLst>
              <c:ext xmlns:c16="http://schemas.microsoft.com/office/drawing/2014/chart" uri="{C3380CC4-5D6E-409C-BE32-E72D297353CC}">
                <c16:uniqueId val="{00000001-C809-4094-BBA6-A7354BCDC89F}"/>
              </c:ext>
            </c:extLst>
          </c:dPt>
          <c:dPt>
            <c:idx val="1"/>
            <c:bubble3D val="0"/>
            <c:spPr>
              <a:solidFill>
                <a:srgbClr val="F27275"/>
              </a:solidFill>
              <a:ln w="19050">
                <a:solidFill>
                  <a:schemeClr val="lt1"/>
                </a:solidFill>
              </a:ln>
              <a:effectLst/>
            </c:spPr>
            <c:extLst>
              <c:ext xmlns:c16="http://schemas.microsoft.com/office/drawing/2014/chart" uri="{C3380CC4-5D6E-409C-BE32-E72D297353CC}">
                <c16:uniqueId val="{00000003-C809-4094-BBA6-A7354BCDC89F}"/>
              </c:ext>
            </c:extLst>
          </c:dPt>
          <c:dPt>
            <c:idx val="2"/>
            <c:bubble3D val="0"/>
            <c:spPr>
              <a:solidFill>
                <a:srgbClr val="8ED6C7"/>
              </a:solidFill>
              <a:ln w="19050">
                <a:solidFill>
                  <a:schemeClr val="lt1"/>
                </a:solidFill>
              </a:ln>
              <a:effectLst/>
            </c:spPr>
            <c:extLst>
              <c:ext xmlns:c16="http://schemas.microsoft.com/office/drawing/2014/chart" uri="{C3380CC4-5D6E-409C-BE32-E72D297353CC}">
                <c16:uniqueId val="{00000005-C809-4094-BBA6-A7354BCDC89F}"/>
              </c:ext>
            </c:extLst>
          </c:dPt>
          <c:dPt>
            <c:idx val="3"/>
            <c:bubble3D val="0"/>
            <c:spPr>
              <a:solidFill>
                <a:srgbClr val="3EAD95"/>
              </a:solidFill>
              <a:ln w="19050">
                <a:solidFill>
                  <a:schemeClr val="lt1"/>
                </a:solidFill>
              </a:ln>
              <a:effectLst/>
            </c:spPr>
            <c:extLst>
              <c:ext xmlns:c16="http://schemas.microsoft.com/office/drawing/2014/chart" uri="{C3380CC4-5D6E-409C-BE32-E72D297353CC}">
                <c16:uniqueId val="{00000007-C809-4094-BBA6-A7354BCDC89F}"/>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C809-4094-BBA6-A7354BCDC89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 tout à fait</c:v>
                </c:pt>
                <c:pt idx="1">
                  <c:v>Oui, plutôt</c:v>
                </c:pt>
                <c:pt idx="2">
                  <c:v>Non, plutôt pas</c:v>
                </c:pt>
                <c:pt idx="3">
                  <c:v>Non, pas du tout</c:v>
                </c:pt>
                <c:pt idx="4">
                  <c:v>Ne se prononce pas</c:v>
                </c:pt>
              </c:strCache>
            </c:strRef>
          </c:cat>
          <c:val>
            <c:numRef>
              <c:f>Feuil1!$B$2:$B$6</c:f>
              <c:numCache>
                <c:formatCode>##0</c:formatCode>
                <c:ptCount val="5"/>
                <c:pt idx="0">
                  <c:v>14</c:v>
                </c:pt>
                <c:pt idx="1">
                  <c:v>36</c:v>
                </c:pt>
                <c:pt idx="2">
                  <c:v>33</c:v>
                </c:pt>
                <c:pt idx="3">
                  <c:v>16</c:v>
                </c:pt>
                <c:pt idx="4">
                  <c:v>1</c:v>
                </c:pt>
              </c:numCache>
            </c:numRef>
          </c:val>
          <c:extLst>
            <c:ext xmlns:c16="http://schemas.microsoft.com/office/drawing/2014/chart" uri="{C3380CC4-5D6E-409C-BE32-E72D297353CC}">
              <c16:uniqueId val="{0000000A-C809-4094-BBA6-A7354BCDC89F}"/>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7512234001394"/>
          <c:y val="2.5158094652029256E-2"/>
          <c:w val="0.57280774561812065"/>
          <c:h val="0.9497199239166666"/>
        </c:manualLayout>
      </c:layout>
      <c:barChart>
        <c:barDir val="bar"/>
        <c:grouping val="clustered"/>
        <c:varyColors val="0"/>
        <c:ser>
          <c:idx val="0"/>
          <c:order val="0"/>
          <c:tx>
            <c:strRef>
              <c:f>Feuil1!$C$1</c:f>
              <c:strCache>
                <c:ptCount val="1"/>
                <c:pt idx="0">
                  <c:v>53</c:v>
                </c:pt>
              </c:strCache>
            </c:strRef>
          </c:tx>
          <c:spPr>
            <a:solidFill>
              <a:srgbClr val="D64449"/>
            </a:solidFill>
            <a:ln w="19050">
              <a:solidFill>
                <a:schemeClr val="bg1"/>
              </a:solidFill>
            </a:ln>
            <a:effectLst/>
          </c:spPr>
          <c:invertIfNegative val="0"/>
          <c:dPt>
            <c:idx val="0"/>
            <c:invertIfNegative val="0"/>
            <c:bubble3D val="0"/>
            <c:extLst>
              <c:ext xmlns:c16="http://schemas.microsoft.com/office/drawing/2014/chart" uri="{C3380CC4-5D6E-409C-BE32-E72D297353CC}">
                <c16:uniqueId val="{00000000-071D-4020-9A8D-358EC4359AC1}"/>
              </c:ext>
            </c:extLst>
          </c:dPt>
          <c:dPt>
            <c:idx val="1"/>
            <c:invertIfNegative val="0"/>
            <c:bubble3D val="0"/>
            <c:extLst>
              <c:ext xmlns:c16="http://schemas.microsoft.com/office/drawing/2014/chart" uri="{C3380CC4-5D6E-409C-BE32-E72D297353CC}">
                <c16:uniqueId val="{00000001-071D-4020-9A8D-358EC4359AC1}"/>
              </c:ext>
            </c:extLst>
          </c:dPt>
          <c:dPt>
            <c:idx val="2"/>
            <c:invertIfNegative val="0"/>
            <c:bubble3D val="0"/>
            <c:extLst>
              <c:ext xmlns:c16="http://schemas.microsoft.com/office/drawing/2014/chart" uri="{C3380CC4-5D6E-409C-BE32-E72D297353CC}">
                <c16:uniqueId val="{00000002-071D-4020-9A8D-358EC4359AC1}"/>
              </c:ext>
            </c:extLst>
          </c:dPt>
          <c:dPt>
            <c:idx val="3"/>
            <c:invertIfNegative val="0"/>
            <c:bubble3D val="0"/>
            <c:extLst>
              <c:ext xmlns:c16="http://schemas.microsoft.com/office/drawing/2014/chart" uri="{C3380CC4-5D6E-409C-BE32-E72D297353CC}">
                <c16:uniqueId val="{00000003-071D-4020-9A8D-358EC4359AC1}"/>
              </c:ext>
            </c:extLst>
          </c:dPt>
          <c:dPt>
            <c:idx val="4"/>
            <c:invertIfNegative val="0"/>
            <c:bubble3D val="0"/>
            <c:extLst>
              <c:ext xmlns:c16="http://schemas.microsoft.com/office/drawing/2014/chart" uri="{C3380CC4-5D6E-409C-BE32-E72D297353CC}">
                <c16:uniqueId val="{00000004-071D-4020-9A8D-358EC4359AC1}"/>
              </c:ext>
            </c:extLst>
          </c:dPt>
          <c:dPt>
            <c:idx val="6"/>
            <c:invertIfNegative val="0"/>
            <c:bubble3D val="0"/>
            <c:extLst>
              <c:ext xmlns:c16="http://schemas.microsoft.com/office/drawing/2014/chart" uri="{C3380CC4-5D6E-409C-BE32-E72D297353CC}">
                <c16:uniqueId val="{00000005-071D-4020-9A8D-358EC4359AC1}"/>
              </c:ext>
            </c:extLst>
          </c:dPt>
          <c:dPt>
            <c:idx val="7"/>
            <c:invertIfNegative val="0"/>
            <c:bubble3D val="0"/>
            <c:extLst>
              <c:ext xmlns:c16="http://schemas.microsoft.com/office/drawing/2014/chart" uri="{C3380CC4-5D6E-409C-BE32-E72D297353CC}">
                <c16:uniqueId val="{00000006-071D-4020-9A8D-358EC4359AC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D64449"/>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Feuil1!$B$2:$B$6</c:f>
              <c:strCache>
                <c:ptCount val="5"/>
                <c:pt idx="0">
                  <c:v>15-24 ans</c:v>
                </c:pt>
                <c:pt idx="1">
                  <c:v>25-34 ans</c:v>
                </c:pt>
                <c:pt idx="2">
                  <c:v>35-49 ans</c:v>
                </c:pt>
                <c:pt idx="3">
                  <c:v>50-64 ans</c:v>
                </c:pt>
                <c:pt idx="4">
                  <c:v>65 ans et plus</c:v>
                </c:pt>
              </c:strCache>
            </c:strRef>
          </c:cat>
          <c:val>
            <c:numRef>
              <c:f>Feuil1!$C$2:$C$6</c:f>
              <c:numCache>
                <c:formatCode>##0</c:formatCode>
                <c:ptCount val="5"/>
                <c:pt idx="0">
                  <c:v>65</c:v>
                </c:pt>
                <c:pt idx="1">
                  <c:v>65</c:v>
                </c:pt>
                <c:pt idx="2">
                  <c:v>57</c:v>
                </c:pt>
                <c:pt idx="3">
                  <c:v>51</c:v>
                </c:pt>
                <c:pt idx="4">
                  <c:v>38</c:v>
                </c:pt>
              </c:numCache>
            </c:numRef>
          </c:val>
          <c:extLst>
            <c:ext xmlns:c16="http://schemas.microsoft.com/office/drawing/2014/chart" uri="{C3380CC4-5D6E-409C-BE32-E72D297353CC}">
              <c16:uniqueId val="{00000007-071D-4020-9A8D-358EC4359AC1}"/>
            </c:ext>
          </c:extLst>
        </c:ser>
        <c:dLbls>
          <c:showLegendKey val="0"/>
          <c:showVal val="0"/>
          <c:showCatName val="0"/>
          <c:showSerName val="0"/>
          <c:showPercent val="0"/>
          <c:showBubbleSize val="0"/>
        </c:dLbls>
        <c:gapWidth val="57"/>
        <c:axId val="616263992"/>
        <c:axId val="616263600"/>
      </c:barChart>
      <c:valAx>
        <c:axId val="616263600"/>
        <c:scaling>
          <c:orientation val="minMax"/>
          <c:max val="100"/>
          <c:min val="0"/>
        </c:scaling>
        <c:delete val="1"/>
        <c:axPos val="t"/>
        <c:numFmt formatCode="##0" sourceLinked="1"/>
        <c:majorTickMark val="out"/>
        <c:minorTickMark val="none"/>
        <c:tickLblPos val="nextTo"/>
        <c:crossAx val="616263992"/>
        <c:crosses val="autoZero"/>
        <c:crossBetween val="between"/>
      </c:valAx>
      <c:catAx>
        <c:axId val="6162639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50" b="0" i="0" u="none" strike="noStrike" kern="1200" baseline="0">
                <a:solidFill>
                  <a:schemeClr val="bg2">
                    <a:lumMod val="25000"/>
                  </a:schemeClr>
                </a:solidFill>
                <a:latin typeface="+mn-lt"/>
                <a:ea typeface="+mn-ea"/>
                <a:cs typeface="+mn-cs"/>
              </a:defRPr>
            </a:pPr>
            <a:endParaRPr lang="fr-FR"/>
          </a:p>
        </c:txPr>
        <c:crossAx val="61626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7512234001394"/>
          <c:y val="2.5158094652029256E-2"/>
          <c:w val="0.57280774561812065"/>
          <c:h val="0.9497199239166666"/>
        </c:manualLayout>
      </c:layout>
      <c:barChart>
        <c:barDir val="bar"/>
        <c:grouping val="clustered"/>
        <c:varyColors val="0"/>
        <c:ser>
          <c:idx val="0"/>
          <c:order val="0"/>
          <c:tx>
            <c:strRef>
              <c:f>Feuil1!$C$1</c:f>
              <c:strCache>
                <c:ptCount val="1"/>
                <c:pt idx="0">
                  <c:v>50</c:v>
                </c:pt>
              </c:strCache>
            </c:strRef>
          </c:tx>
          <c:spPr>
            <a:solidFill>
              <a:srgbClr val="D64449"/>
            </a:solidFill>
            <a:ln w="19050">
              <a:solidFill>
                <a:schemeClr val="bg1"/>
              </a:solidFill>
            </a:ln>
            <a:effectLst/>
          </c:spPr>
          <c:invertIfNegative val="0"/>
          <c:dPt>
            <c:idx val="0"/>
            <c:invertIfNegative val="0"/>
            <c:bubble3D val="0"/>
            <c:extLst>
              <c:ext xmlns:c16="http://schemas.microsoft.com/office/drawing/2014/chart" uri="{C3380CC4-5D6E-409C-BE32-E72D297353CC}">
                <c16:uniqueId val="{00000000-61EF-4E49-9662-2B048D52058F}"/>
              </c:ext>
            </c:extLst>
          </c:dPt>
          <c:dPt>
            <c:idx val="1"/>
            <c:invertIfNegative val="0"/>
            <c:bubble3D val="0"/>
            <c:extLst>
              <c:ext xmlns:c16="http://schemas.microsoft.com/office/drawing/2014/chart" uri="{C3380CC4-5D6E-409C-BE32-E72D297353CC}">
                <c16:uniqueId val="{00000001-61EF-4E49-9662-2B048D52058F}"/>
              </c:ext>
            </c:extLst>
          </c:dPt>
          <c:dPt>
            <c:idx val="2"/>
            <c:invertIfNegative val="0"/>
            <c:bubble3D val="0"/>
            <c:extLst>
              <c:ext xmlns:c16="http://schemas.microsoft.com/office/drawing/2014/chart" uri="{C3380CC4-5D6E-409C-BE32-E72D297353CC}">
                <c16:uniqueId val="{00000002-61EF-4E49-9662-2B048D52058F}"/>
              </c:ext>
            </c:extLst>
          </c:dPt>
          <c:dPt>
            <c:idx val="3"/>
            <c:invertIfNegative val="0"/>
            <c:bubble3D val="0"/>
            <c:extLst>
              <c:ext xmlns:c16="http://schemas.microsoft.com/office/drawing/2014/chart" uri="{C3380CC4-5D6E-409C-BE32-E72D297353CC}">
                <c16:uniqueId val="{00000003-61EF-4E49-9662-2B048D52058F}"/>
              </c:ext>
            </c:extLst>
          </c:dPt>
          <c:dPt>
            <c:idx val="4"/>
            <c:invertIfNegative val="0"/>
            <c:bubble3D val="0"/>
            <c:extLst>
              <c:ext xmlns:c16="http://schemas.microsoft.com/office/drawing/2014/chart" uri="{C3380CC4-5D6E-409C-BE32-E72D297353CC}">
                <c16:uniqueId val="{00000004-61EF-4E49-9662-2B048D52058F}"/>
              </c:ext>
            </c:extLst>
          </c:dPt>
          <c:dPt>
            <c:idx val="6"/>
            <c:invertIfNegative val="0"/>
            <c:bubble3D val="0"/>
            <c:extLst>
              <c:ext xmlns:c16="http://schemas.microsoft.com/office/drawing/2014/chart" uri="{C3380CC4-5D6E-409C-BE32-E72D297353CC}">
                <c16:uniqueId val="{00000005-61EF-4E49-9662-2B048D52058F}"/>
              </c:ext>
            </c:extLst>
          </c:dPt>
          <c:dPt>
            <c:idx val="7"/>
            <c:invertIfNegative val="0"/>
            <c:bubble3D val="0"/>
            <c:extLst>
              <c:ext xmlns:c16="http://schemas.microsoft.com/office/drawing/2014/chart" uri="{C3380CC4-5D6E-409C-BE32-E72D297353CC}">
                <c16:uniqueId val="{00000006-61EF-4E49-9662-2B048D52058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D64449"/>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Feuil1!$B$2:$B$6</c:f>
              <c:strCache>
                <c:ptCount val="5"/>
                <c:pt idx="0">
                  <c:v>15-24 ans</c:v>
                </c:pt>
                <c:pt idx="1">
                  <c:v>25-34 ans</c:v>
                </c:pt>
                <c:pt idx="2">
                  <c:v>35-49 ans</c:v>
                </c:pt>
                <c:pt idx="3">
                  <c:v>50-64 ans</c:v>
                </c:pt>
                <c:pt idx="4">
                  <c:v>65 ans et plus</c:v>
                </c:pt>
              </c:strCache>
            </c:strRef>
          </c:cat>
          <c:val>
            <c:numRef>
              <c:f>Feuil1!$C$2:$C$6</c:f>
              <c:numCache>
                <c:formatCode>##0</c:formatCode>
                <c:ptCount val="5"/>
                <c:pt idx="0">
                  <c:v>56</c:v>
                </c:pt>
                <c:pt idx="1">
                  <c:v>61</c:v>
                </c:pt>
                <c:pt idx="2">
                  <c:v>55</c:v>
                </c:pt>
                <c:pt idx="3">
                  <c:v>48</c:v>
                </c:pt>
                <c:pt idx="4">
                  <c:v>36</c:v>
                </c:pt>
              </c:numCache>
            </c:numRef>
          </c:val>
          <c:extLst>
            <c:ext xmlns:c16="http://schemas.microsoft.com/office/drawing/2014/chart" uri="{C3380CC4-5D6E-409C-BE32-E72D297353CC}">
              <c16:uniqueId val="{00000007-61EF-4E49-9662-2B048D52058F}"/>
            </c:ext>
          </c:extLst>
        </c:ser>
        <c:dLbls>
          <c:showLegendKey val="0"/>
          <c:showVal val="0"/>
          <c:showCatName val="0"/>
          <c:showSerName val="0"/>
          <c:showPercent val="0"/>
          <c:showBubbleSize val="0"/>
        </c:dLbls>
        <c:gapWidth val="57"/>
        <c:axId val="616263992"/>
        <c:axId val="616263600"/>
      </c:barChart>
      <c:valAx>
        <c:axId val="616263600"/>
        <c:scaling>
          <c:orientation val="minMax"/>
          <c:max val="100"/>
          <c:min val="0"/>
        </c:scaling>
        <c:delete val="1"/>
        <c:axPos val="t"/>
        <c:numFmt formatCode="##0" sourceLinked="1"/>
        <c:majorTickMark val="out"/>
        <c:minorTickMark val="none"/>
        <c:tickLblPos val="nextTo"/>
        <c:crossAx val="616263992"/>
        <c:crosses val="autoZero"/>
        <c:crossBetween val="between"/>
      </c:valAx>
      <c:catAx>
        <c:axId val="6162639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50" b="0" i="0" u="none" strike="noStrike" kern="1200" baseline="0">
                <a:solidFill>
                  <a:schemeClr val="bg2">
                    <a:lumMod val="25000"/>
                  </a:schemeClr>
                </a:solidFill>
                <a:latin typeface="+mn-lt"/>
                <a:ea typeface="+mn-ea"/>
                <a:cs typeface="+mn-cs"/>
              </a:defRPr>
            </a:pPr>
            <a:endParaRPr lang="fr-FR"/>
          </a:p>
        </c:txPr>
        <c:crossAx val="61626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8774523232251"/>
          <c:y val="8.4780935797053522E-2"/>
          <c:w val="0.55336391855714406"/>
          <c:h val="0.79607613948812361"/>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5935-4BED-9ABE-85F63A614744}"/>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5935-4BED-9ABE-85F63A614744}"/>
              </c:ext>
            </c:extLst>
          </c:dPt>
          <c:dPt>
            <c:idx val="2"/>
            <c:bubble3D val="0"/>
            <c:spPr>
              <a:solidFill>
                <a:srgbClr val="D64449"/>
              </a:solidFill>
              <a:ln w="19050">
                <a:solidFill>
                  <a:schemeClr val="lt1"/>
                </a:solidFill>
              </a:ln>
              <a:effectLst/>
            </c:spPr>
            <c:extLst>
              <c:ext xmlns:c16="http://schemas.microsoft.com/office/drawing/2014/chart" uri="{C3380CC4-5D6E-409C-BE32-E72D297353CC}">
                <c16:uniqueId val="{00000005-5935-4BED-9ABE-85F63A614744}"/>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7-5935-4BED-9ABE-85F63A614744}"/>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5935-4BED-9ABE-85F63A6147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##0</c:formatCode>
                <c:ptCount val="4"/>
                <c:pt idx="0">
                  <c:v>33</c:v>
                </c:pt>
                <c:pt idx="1">
                  <c:v>55</c:v>
                </c:pt>
                <c:pt idx="2">
                  <c:v>11</c:v>
                </c:pt>
                <c:pt idx="3">
                  <c:v>1</c:v>
                </c:pt>
              </c:numCache>
            </c:numRef>
          </c:val>
          <c:extLst>
            <c:ext xmlns:c16="http://schemas.microsoft.com/office/drawing/2014/chart" uri="{C3380CC4-5D6E-409C-BE32-E72D297353CC}">
              <c16:uniqueId val="{0000000A-5935-4BED-9ABE-85F63A614744}"/>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8774523232251"/>
          <c:y val="8.4780935797053522E-2"/>
          <c:w val="0.55336391855714406"/>
          <c:h val="0.79607613948812361"/>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528E-41DB-A09B-5D7A57526F2D}"/>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528E-41DB-A09B-5D7A57526F2D}"/>
              </c:ext>
            </c:extLst>
          </c:dPt>
          <c:dPt>
            <c:idx val="2"/>
            <c:bubble3D val="0"/>
            <c:spPr>
              <a:solidFill>
                <a:srgbClr val="D64449"/>
              </a:solidFill>
              <a:ln w="19050">
                <a:solidFill>
                  <a:schemeClr val="lt1"/>
                </a:solidFill>
              </a:ln>
              <a:effectLst/>
            </c:spPr>
            <c:extLst>
              <c:ext xmlns:c16="http://schemas.microsoft.com/office/drawing/2014/chart" uri="{C3380CC4-5D6E-409C-BE32-E72D297353CC}">
                <c16:uniqueId val="{00000005-528E-41DB-A09B-5D7A57526F2D}"/>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528E-41DB-A09B-5D7A57526F2D}"/>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528E-41DB-A09B-5D7A57526F2D}"/>
              </c:ext>
            </c:extLst>
          </c:dPt>
          <c:dLbls>
            <c:dLbl>
              <c:idx val="3"/>
              <c:delete val="1"/>
              <c:extLst>
                <c:ext xmlns:c15="http://schemas.microsoft.com/office/drawing/2012/chart" uri="{CE6537A1-D6FC-4f65-9D91-7224C49458BB}"/>
                <c:ext xmlns:c16="http://schemas.microsoft.com/office/drawing/2014/chart" uri="{C3380CC4-5D6E-409C-BE32-E72D297353CC}">
                  <c16:uniqueId val="{00000007-528E-41DB-A09B-5D7A57526F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##0</c:formatCode>
                <c:ptCount val="4"/>
                <c:pt idx="0">
                  <c:v>31</c:v>
                </c:pt>
                <c:pt idx="1">
                  <c:v>56</c:v>
                </c:pt>
                <c:pt idx="2">
                  <c:v>13</c:v>
                </c:pt>
                <c:pt idx="3">
                  <c:v>0</c:v>
                </c:pt>
              </c:numCache>
            </c:numRef>
          </c:val>
          <c:extLst>
            <c:ext xmlns:c16="http://schemas.microsoft.com/office/drawing/2014/chart" uri="{C3380CC4-5D6E-409C-BE32-E72D297353CC}">
              <c16:uniqueId val="{0000000A-528E-41DB-A09B-5D7A57526F2D}"/>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7512234001394"/>
          <c:y val="2.5158094652029256E-2"/>
          <c:w val="0.44998388136686007"/>
          <c:h val="0.9497199239166666"/>
        </c:manualLayout>
      </c:layout>
      <c:barChart>
        <c:barDir val="bar"/>
        <c:grouping val="clustered"/>
        <c:varyColors val="0"/>
        <c:ser>
          <c:idx val="0"/>
          <c:order val="0"/>
          <c:tx>
            <c:strRef>
              <c:f>Feuil1!$C$1</c:f>
              <c:strCache>
                <c:ptCount val="1"/>
                <c:pt idx="0">
                  <c:v>Variable</c:v>
                </c:pt>
              </c:strCache>
            </c:strRef>
          </c:tx>
          <c:spPr>
            <a:solidFill>
              <a:srgbClr val="8ED6C7"/>
            </a:solidFill>
            <a:ln w="19050">
              <a:solidFill>
                <a:schemeClr val="bg1"/>
              </a:solidFill>
            </a:ln>
            <a:effectLst/>
          </c:spPr>
          <c:invertIfNegative val="0"/>
          <c:dPt>
            <c:idx val="0"/>
            <c:invertIfNegative val="0"/>
            <c:bubble3D val="0"/>
            <c:extLst>
              <c:ext xmlns:c16="http://schemas.microsoft.com/office/drawing/2014/chart" uri="{C3380CC4-5D6E-409C-BE32-E72D297353CC}">
                <c16:uniqueId val="{00000000-6D5C-4433-A3C4-9CDC82B94CDD}"/>
              </c:ext>
            </c:extLst>
          </c:dPt>
          <c:dPt>
            <c:idx val="1"/>
            <c:invertIfNegative val="0"/>
            <c:bubble3D val="0"/>
            <c:extLst>
              <c:ext xmlns:c16="http://schemas.microsoft.com/office/drawing/2014/chart" uri="{C3380CC4-5D6E-409C-BE32-E72D297353CC}">
                <c16:uniqueId val="{00000001-6D5C-4433-A3C4-9CDC82B94CDD}"/>
              </c:ext>
            </c:extLst>
          </c:dPt>
          <c:dPt>
            <c:idx val="2"/>
            <c:invertIfNegative val="0"/>
            <c:bubble3D val="0"/>
            <c:extLst>
              <c:ext xmlns:c16="http://schemas.microsoft.com/office/drawing/2014/chart" uri="{C3380CC4-5D6E-409C-BE32-E72D297353CC}">
                <c16:uniqueId val="{00000002-6D5C-4433-A3C4-9CDC82B94CDD}"/>
              </c:ext>
            </c:extLst>
          </c:dPt>
          <c:dPt>
            <c:idx val="3"/>
            <c:invertIfNegative val="0"/>
            <c:bubble3D val="0"/>
            <c:extLst>
              <c:ext xmlns:c16="http://schemas.microsoft.com/office/drawing/2014/chart" uri="{C3380CC4-5D6E-409C-BE32-E72D297353CC}">
                <c16:uniqueId val="{00000003-6D5C-4433-A3C4-9CDC82B94CDD}"/>
              </c:ext>
            </c:extLst>
          </c:dPt>
          <c:dPt>
            <c:idx val="4"/>
            <c:invertIfNegative val="0"/>
            <c:bubble3D val="0"/>
            <c:extLst>
              <c:ext xmlns:c16="http://schemas.microsoft.com/office/drawing/2014/chart" uri="{C3380CC4-5D6E-409C-BE32-E72D297353CC}">
                <c16:uniqueId val="{00000004-6D5C-4433-A3C4-9CDC82B94CDD}"/>
              </c:ext>
            </c:extLst>
          </c:dPt>
          <c:dPt>
            <c:idx val="6"/>
            <c:invertIfNegative val="0"/>
            <c:bubble3D val="0"/>
            <c:extLst>
              <c:ext xmlns:c16="http://schemas.microsoft.com/office/drawing/2014/chart" uri="{C3380CC4-5D6E-409C-BE32-E72D297353CC}">
                <c16:uniqueId val="{00000005-6D5C-4433-A3C4-9CDC82B94CDD}"/>
              </c:ext>
            </c:extLst>
          </c:dPt>
          <c:dPt>
            <c:idx val="7"/>
            <c:invertIfNegative val="0"/>
            <c:bubble3D val="0"/>
            <c:extLst>
              <c:ext xmlns:c16="http://schemas.microsoft.com/office/drawing/2014/chart" uri="{C3380CC4-5D6E-409C-BE32-E72D297353CC}">
                <c16:uniqueId val="{00000006-6D5C-4433-A3C4-9CDC82B94CD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8ED6C7"/>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Feuil1!$B$2:$B$10</c:f>
              <c:strCache>
                <c:ptCount val="9"/>
                <c:pt idx="0">
                  <c:v>15-24 ans</c:v>
                </c:pt>
                <c:pt idx="1">
                  <c:v>25-34 ans</c:v>
                </c:pt>
                <c:pt idx="2">
                  <c:v>35-49 ans</c:v>
                </c:pt>
                <c:pt idx="3">
                  <c:v>50-64 ans</c:v>
                </c:pt>
                <c:pt idx="4">
                  <c:v>65 ans et plus</c:v>
                </c:pt>
                <c:pt idx="6">
                  <c:v>PCS+</c:v>
                </c:pt>
                <c:pt idx="7">
                  <c:v>PCS-</c:v>
                </c:pt>
                <c:pt idx="8">
                  <c:v>Inactifs</c:v>
                </c:pt>
              </c:strCache>
            </c:strRef>
          </c:cat>
          <c:val>
            <c:numRef>
              <c:f>Feuil1!$C$2:$C$10</c:f>
              <c:numCache>
                <c:formatCode>##0</c:formatCode>
                <c:ptCount val="9"/>
                <c:pt idx="0">
                  <c:v>87</c:v>
                </c:pt>
                <c:pt idx="1">
                  <c:v>90</c:v>
                </c:pt>
                <c:pt idx="2">
                  <c:v>88</c:v>
                </c:pt>
                <c:pt idx="3">
                  <c:v>91</c:v>
                </c:pt>
                <c:pt idx="4">
                  <c:v>86</c:v>
                </c:pt>
                <c:pt idx="6">
                  <c:v>89</c:v>
                </c:pt>
                <c:pt idx="7">
                  <c:v>90</c:v>
                </c:pt>
                <c:pt idx="8">
                  <c:v>87</c:v>
                </c:pt>
              </c:numCache>
            </c:numRef>
          </c:val>
          <c:extLst>
            <c:ext xmlns:c16="http://schemas.microsoft.com/office/drawing/2014/chart" uri="{C3380CC4-5D6E-409C-BE32-E72D297353CC}">
              <c16:uniqueId val="{00000007-6D5C-4433-A3C4-9CDC82B94CDD}"/>
            </c:ext>
          </c:extLst>
        </c:ser>
        <c:ser>
          <c:idx val="1"/>
          <c:order val="1"/>
          <c:tx>
            <c:strRef>
              <c:f>Feuil1!$D$1</c:f>
              <c:strCache>
                <c:ptCount val="1"/>
                <c:pt idx="0">
                  <c:v>Colonne1</c:v>
                </c:pt>
              </c:strCache>
            </c:strRef>
          </c:tx>
          <c:spPr>
            <a:solidFill>
              <a:srgbClr val="3EAD9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Feuil1!$B$2:$B$10</c:f>
              <c:strCache>
                <c:ptCount val="9"/>
                <c:pt idx="0">
                  <c:v>15-24 ans</c:v>
                </c:pt>
                <c:pt idx="1">
                  <c:v>25-34 ans</c:v>
                </c:pt>
                <c:pt idx="2">
                  <c:v>35-49 ans</c:v>
                </c:pt>
                <c:pt idx="3">
                  <c:v>50-64 ans</c:v>
                </c:pt>
                <c:pt idx="4">
                  <c:v>65 ans et plus</c:v>
                </c:pt>
                <c:pt idx="6">
                  <c:v>PCS+</c:v>
                </c:pt>
                <c:pt idx="7">
                  <c:v>PCS-</c:v>
                </c:pt>
                <c:pt idx="8">
                  <c:v>Inactifs</c:v>
                </c:pt>
              </c:strCache>
            </c:strRef>
          </c:cat>
          <c:val>
            <c:numRef>
              <c:f>Feuil1!$D$2:$D$10</c:f>
              <c:numCache>
                <c:formatCode>##0</c:formatCode>
                <c:ptCount val="9"/>
                <c:pt idx="0">
                  <c:v>40</c:v>
                </c:pt>
                <c:pt idx="1">
                  <c:v>38</c:v>
                </c:pt>
                <c:pt idx="2">
                  <c:v>32</c:v>
                </c:pt>
                <c:pt idx="3">
                  <c:v>33</c:v>
                </c:pt>
                <c:pt idx="4">
                  <c:v>27</c:v>
                </c:pt>
                <c:pt idx="6">
                  <c:v>38</c:v>
                </c:pt>
                <c:pt idx="7">
                  <c:v>31</c:v>
                </c:pt>
                <c:pt idx="8">
                  <c:v>31</c:v>
                </c:pt>
              </c:numCache>
            </c:numRef>
          </c:val>
          <c:extLst>
            <c:ext xmlns:c16="http://schemas.microsoft.com/office/drawing/2014/chart" uri="{C3380CC4-5D6E-409C-BE32-E72D297353CC}">
              <c16:uniqueId val="{00000008-6D5C-4433-A3C4-9CDC82B94CDD}"/>
            </c:ext>
          </c:extLst>
        </c:ser>
        <c:dLbls>
          <c:showLegendKey val="0"/>
          <c:showVal val="0"/>
          <c:showCatName val="0"/>
          <c:showSerName val="0"/>
          <c:showPercent val="0"/>
          <c:showBubbleSize val="0"/>
        </c:dLbls>
        <c:gapWidth val="57"/>
        <c:overlap val="50"/>
        <c:axId val="616263992"/>
        <c:axId val="616263600"/>
      </c:barChart>
      <c:valAx>
        <c:axId val="616263600"/>
        <c:scaling>
          <c:orientation val="minMax"/>
          <c:max val="100"/>
          <c:min val="0"/>
        </c:scaling>
        <c:delete val="1"/>
        <c:axPos val="t"/>
        <c:numFmt formatCode="##0" sourceLinked="1"/>
        <c:majorTickMark val="out"/>
        <c:minorTickMark val="none"/>
        <c:tickLblPos val="nextTo"/>
        <c:crossAx val="616263992"/>
        <c:crosses val="autoZero"/>
        <c:crossBetween val="between"/>
      </c:valAx>
      <c:catAx>
        <c:axId val="6162639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900" b="0" i="0" u="none" strike="noStrike" kern="1200" baseline="0">
                <a:solidFill>
                  <a:schemeClr val="bg2">
                    <a:lumMod val="25000"/>
                  </a:schemeClr>
                </a:solidFill>
                <a:latin typeface="+mn-lt"/>
                <a:ea typeface="+mn-ea"/>
                <a:cs typeface="+mn-cs"/>
              </a:defRPr>
            </a:pPr>
            <a:endParaRPr lang="fr-FR"/>
          </a:p>
        </c:txPr>
        <c:crossAx val="61626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87512234001394"/>
          <c:y val="2.5158094652029256E-2"/>
          <c:w val="0.44998388136686007"/>
          <c:h val="0.9497199239166666"/>
        </c:manualLayout>
      </c:layout>
      <c:barChart>
        <c:barDir val="bar"/>
        <c:grouping val="clustered"/>
        <c:varyColors val="0"/>
        <c:ser>
          <c:idx val="0"/>
          <c:order val="0"/>
          <c:tx>
            <c:strRef>
              <c:f>Feuil1!$C$1</c:f>
              <c:strCache>
                <c:ptCount val="1"/>
                <c:pt idx="0">
                  <c:v>Variable</c:v>
                </c:pt>
              </c:strCache>
            </c:strRef>
          </c:tx>
          <c:spPr>
            <a:solidFill>
              <a:srgbClr val="8ED6C7"/>
            </a:solidFill>
            <a:ln w="19050">
              <a:solidFill>
                <a:schemeClr val="bg1"/>
              </a:solidFill>
            </a:ln>
            <a:effectLst/>
          </c:spPr>
          <c:invertIfNegative val="0"/>
          <c:dPt>
            <c:idx val="0"/>
            <c:invertIfNegative val="0"/>
            <c:bubble3D val="0"/>
            <c:extLst>
              <c:ext xmlns:c16="http://schemas.microsoft.com/office/drawing/2014/chart" uri="{C3380CC4-5D6E-409C-BE32-E72D297353CC}">
                <c16:uniqueId val="{00000000-0DEF-4A46-9CD8-2408B4D9A76F}"/>
              </c:ext>
            </c:extLst>
          </c:dPt>
          <c:dPt>
            <c:idx val="1"/>
            <c:invertIfNegative val="0"/>
            <c:bubble3D val="0"/>
            <c:extLst>
              <c:ext xmlns:c16="http://schemas.microsoft.com/office/drawing/2014/chart" uri="{C3380CC4-5D6E-409C-BE32-E72D297353CC}">
                <c16:uniqueId val="{00000001-0DEF-4A46-9CD8-2408B4D9A76F}"/>
              </c:ext>
            </c:extLst>
          </c:dPt>
          <c:dPt>
            <c:idx val="2"/>
            <c:invertIfNegative val="0"/>
            <c:bubble3D val="0"/>
            <c:extLst>
              <c:ext xmlns:c16="http://schemas.microsoft.com/office/drawing/2014/chart" uri="{C3380CC4-5D6E-409C-BE32-E72D297353CC}">
                <c16:uniqueId val="{00000002-0DEF-4A46-9CD8-2408B4D9A76F}"/>
              </c:ext>
            </c:extLst>
          </c:dPt>
          <c:dPt>
            <c:idx val="3"/>
            <c:invertIfNegative val="0"/>
            <c:bubble3D val="0"/>
            <c:extLst>
              <c:ext xmlns:c16="http://schemas.microsoft.com/office/drawing/2014/chart" uri="{C3380CC4-5D6E-409C-BE32-E72D297353CC}">
                <c16:uniqueId val="{00000003-0DEF-4A46-9CD8-2408B4D9A76F}"/>
              </c:ext>
            </c:extLst>
          </c:dPt>
          <c:dPt>
            <c:idx val="4"/>
            <c:invertIfNegative val="0"/>
            <c:bubble3D val="0"/>
            <c:extLst>
              <c:ext xmlns:c16="http://schemas.microsoft.com/office/drawing/2014/chart" uri="{C3380CC4-5D6E-409C-BE32-E72D297353CC}">
                <c16:uniqueId val="{00000004-0DEF-4A46-9CD8-2408B4D9A76F}"/>
              </c:ext>
            </c:extLst>
          </c:dPt>
          <c:dPt>
            <c:idx val="6"/>
            <c:invertIfNegative val="0"/>
            <c:bubble3D val="0"/>
            <c:extLst>
              <c:ext xmlns:c16="http://schemas.microsoft.com/office/drawing/2014/chart" uri="{C3380CC4-5D6E-409C-BE32-E72D297353CC}">
                <c16:uniqueId val="{00000005-0DEF-4A46-9CD8-2408B4D9A76F}"/>
              </c:ext>
            </c:extLst>
          </c:dPt>
          <c:dPt>
            <c:idx val="7"/>
            <c:invertIfNegative val="0"/>
            <c:bubble3D val="0"/>
            <c:extLst>
              <c:ext xmlns:c16="http://schemas.microsoft.com/office/drawing/2014/chart" uri="{C3380CC4-5D6E-409C-BE32-E72D297353CC}">
                <c16:uniqueId val="{00000006-0DEF-4A46-9CD8-2408B4D9A76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8ED6C7"/>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Feuil1!$B$2:$B$10</c:f>
              <c:strCache>
                <c:ptCount val="9"/>
                <c:pt idx="0">
                  <c:v>15-24 ans</c:v>
                </c:pt>
                <c:pt idx="1">
                  <c:v>25-34 ans</c:v>
                </c:pt>
                <c:pt idx="2">
                  <c:v>35-49 ans</c:v>
                </c:pt>
                <c:pt idx="3">
                  <c:v>50-64 ans</c:v>
                </c:pt>
                <c:pt idx="4">
                  <c:v>65 ans et plus</c:v>
                </c:pt>
                <c:pt idx="6">
                  <c:v>PCS+</c:v>
                </c:pt>
                <c:pt idx="7">
                  <c:v>PCS-</c:v>
                </c:pt>
                <c:pt idx="8">
                  <c:v>Inactifs</c:v>
                </c:pt>
              </c:strCache>
            </c:strRef>
          </c:cat>
          <c:val>
            <c:numRef>
              <c:f>Feuil1!$C$2:$C$10</c:f>
              <c:numCache>
                <c:formatCode>##0</c:formatCode>
                <c:ptCount val="9"/>
                <c:pt idx="0">
                  <c:v>79</c:v>
                </c:pt>
                <c:pt idx="1">
                  <c:v>90</c:v>
                </c:pt>
                <c:pt idx="2">
                  <c:v>87</c:v>
                </c:pt>
                <c:pt idx="3">
                  <c:v>88</c:v>
                </c:pt>
                <c:pt idx="4">
                  <c:v>87</c:v>
                </c:pt>
                <c:pt idx="6">
                  <c:v>89</c:v>
                </c:pt>
                <c:pt idx="7">
                  <c:v>88</c:v>
                </c:pt>
                <c:pt idx="8">
                  <c:v>85</c:v>
                </c:pt>
              </c:numCache>
            </c:numRef>
          </c:val>
          <c:extLst>
            <c:ext xmlns:c16="http://schemas.microsoft.com/office/drawing/2014/chart" uri="{C3380CC4-5D6E-409C-BE32-E72D297353CC}">
              <c16:uniqueId val="{00000007-0DEF-4A46-9CD8-2408B4D9A76F}"/>
            </c:ext>
          </c:extLst>
        </c:ser>
        <c:ser>
          <c:idx val="1"/>
          <c:order val="1"/>
          <c:tx>
            <c:strRef>
              <c:f>Feuil1!$D$1</c:f>
              <c:strCache>
                <c:ptCount val="1"/>
                <c:pt idx="0">
                  <c:v>Colonne1</c:v>
                </c:pt>
              </c:strCache>
            </c:strRef>
          </c:tx>
          <c:spPr>
            <a:solidFill>
              <a:srgbClr val="3EAD9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Feuil1!$B$2:$B$10</c:f>
              <c:strCache>
                <c:ptCount val="9"/>
                <c:pt idx="0">
                  <c:v>15-24 ans</c:v>
                </c:pt>
                <c:pt idx="1">
                  <c:v>25-34 ans</c:v>
                </c:pt>
                <c:pt idx="2">
                  <c:v>35-49 ans</c:v>
                </c:pt>
                <c:pt idx="3">
                  <c:v>50-64 ans</c:v>
                </c:pt>
                <c:pt idx="4">
                  <c:v>65 ans et plus</c:v>
                </c:pt>
                <c:pt idx="6">
                  <c:v>PCS+</c:v>
                </c:pt>
                <c:pt idx="7">
                  <c:v>PCS-</c:v>
                </c:pt>
                <c:pt idx="8">
                  <c:v>Inactifs</c:v>
                </c:pt>
              </c:strCache>
            </c:strRef>
          </c:cat>
          <c:val>
            <c:numRef>
              <c:f>Feuil1!$D$2:$D$10</c:f>
              <c:numCache>
                <c:formatCode>##0</c:formatCode>
                <c:ptCount val="9"/>
                <c:pt idx="0">
                  <c:v>36</c:v>
                </c:pt>
                <c:pt idx="1">
                  <c:v>35</c:v>
                </c:pt>
                <c:pt idx="2">
                  <c:v>27</c:v>
                </c:pt>
                <c:pt idx="3">
                  <c:v>30</c:v>
                </c:pt>
                <c:pt idx="4">
                  <c:v>30</c:v>
                </c:pt>
                <c:pt idx="6">
                  <c:v>33</c:v>
                </c:pt>
                <c:pt idx="7">
                  <c:v>31</c:v>
                </c:pt>
                <c:pt idx="8">
                  <c:v>30</c:v>
                </c:pt>
              </c:numCache>
            </c:numRef>
          </c:val>
          <c:extLst>
            <c:ext xmlns:c16="http://schemas.microsoft.com/office/drawing/2014/chart" uri="{C3380CC4-5D6E-409C-BE32-E72D297353CC}">
              <c16:uniqueId val="{00000008-0DEF-4A46-9CD8-2408B4D9A76F}"/>
            </c:ext>
          </c:extLst>
        </c:ser>
        <c:dLbls>
          <c:showLegendKey val="0"/>
          <c:showVal val="0"/>
          <c:showCatName val="0"/>
          <c:showSerName val="0"/>
          <c:showPercent val="0"/>
          <c:showBubbleSize val="0"/>
        </c:dLbls>
        <c:gapWidth val="57"/>
        <c:overlap val="50"/>
        <c:axId val="616263992"/>
        <c:axId val="616263600"/>
      </c:barChart>
      <c:valAx>
        <c:axId val="616263600"/>
        <c:scaling>
          <c:orientation val="minMax"/>
          <c:max val="100"/>
          <c:min val="0"/>
        </c:scaling>
        <c:delete val="1"/>
        <c:axPos val="t"/>
        <c:numFmt formatCode="##0" sourceLinked="1"/>
        <c:majorTickMark val="out"/>
        <c:minorTickMark val="none"/>
        <c:tickLblPos val="nextTo"/>
        <c:crossAx val="616263992"/>
        <c:crosses val="autoZero"/>
        <c:crossBetween val="between"/>
      </c:valAx>
      <c:catAx>
        <c:axId val="6162639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900" b="0" i="0" u="none" strike="noStrike" kern="1200" baseline="0">
                <a:solidFill>
                  <a:schemeClr val="bg2">
                    <a:lumMod val="25000"/>
                  </a:schemeClr>
                </a:solidFill>
                <a:latin typeface="+mn-lt"/>
                <a:ea typeface="+mn-ea"/>
                <a:cs typeface="+mn-cs"/>
              </a:defRPr>
            </a:pPr>
            <a:endParaRPr lang="fr-FR"/>
          </a:p>
        </c:txPr>
        <c:crossAx val="61626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31403343911667"/>
          <c:y val="3.1213114915260694E-2"/>
          <c:w val="0.66065936644947609"/>
          <c:h val="0.67549408148483514"/>
        </c:manualLayout>
      </c:layout>
      <c:barChart>
        <c:barDir val="bar"/>
        <c:grouping val="percentStacked"/>
        <c:varyColors val="0"/>
        <c:ser>
          <c:idx val="0"/>
          <c:order val="0"/>
          <c:tx>
            <c:strRef>
              <c:f>Feuil1!$B$1</c:f>
              <c:strCache>
                <c:ptCount val="1"/>
                <c:pt idx="0">
                  <c:v>Un impact très positif</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L'animation de la vie locale</c:v>
                </c:pt>
                <c:pt idx="1">
                  <c:v>L'économie locale</c:v>
                </c:pt>
                <c:pt idx="2">
                  <c:v>Le tourisme local</c:v>
                </c:pt>
                <c:pt idx="3">
                  <c:v>L'image de l'endroit où vous habitez</c:v>
                </c:pt>
                <c:pt idx="4">
                  <c:v>La création artistique au niveau local</c:v>
                </c:pt>
                <c:pt idx="5">
                  <c:v>La création d'emplois</c:v>
                </c:pt>
              </c:strCache>
            </c:strRef>
          </c:cat>
          <c:val>
            <c:numRef>
              <c:f>Feuil1!$B$2:$B$7</c:f>
              <c:numCache>
                <c:formatCode>General</c:formatCode>
                <c:ptCount val="6"/>
                <c:pt idx="0">
                  <c:v>25</c:v>
                </c:pt>
                <c:pt idx="1">
                  <c:v>20</c:v>
                </c:pt>
                <c:pt idx="2">
                  <c:v>19</c:v>
                </c:pt>
                <c:pt idx="3">
                  <c:v>18</c:v>
                </c:pt>
                <c:pt idx="4">
                  <c:v>15</c:v>
                </c:pt>
                <c:pt idx="5">
                  <c:v>16</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Un impact plutôt positif</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L'animation de la vie locale</c:v>
                </c:pt>
                <c:pt idx="1">
                  <c:v>L'économie locale</c:v>
                </c:pt>
                <c:pt idx="2">
                  <c:v>Le tourisme local</c:v>
                </c:pt>
                <c:pt idx="3">
                  <c:v>L'image de l'endroit où vous habitez</c:v>
                </c:pt>
                <c:pt idx="4">
                  <c:v>La création artistique au niveau local</c:v>
                </c:pt>
                <c:pt idx="5">
                  <c:v>La création d'emplois</c:v>
                </c:pt>
              </c:strCache>
            </c:strRef>
          </c:cat>
          <c:val>
            <c:numRef>
              <c:f>Feuil1!$C$2:$C$7</c:f>
              <c:numCache>
                <c:formatCode>General</c:formatCode>
                <c:ptCount val="6"/>
                <c:pt idx="0">
                  <c:v>52</c:v>
                </c:pt>
                <c:pt idx="1">
                  <c:v>55</c:v>
                </c:pt>
                <c:pt idx="2">
                  <c:v>55</c:v>
                </c:pt>
                <c:pt idx="3">
                  <c:v>55</c:v>
                </c:pt>
                <c:pt idx="4">
                  <c:v>53</c:v>
                </c:pt>
                <c:pt idx="5">
                  <c:v>48</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Pas d'impact</c:v>
                </c:pt>
              </c:strCache>
            </c:strRef>
          </c:tx>
          <c:spPr>
            <a:solidFill>
              <a:schemeClr val="bg2">
                <a:lumMod val="5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L'animation de la vie locale</c:v>
                </c:pt>
                <c:pt idx="1">
                  <c:v>L'économie locale</c:v>
                </c:pt>
                <c:pt idx="2">
                  <c:v>Le tourisme local</c:v>
                </c:pt>
                <c:pt idx="3">
                  <c:v>L'image de l'endroit où vous habitez</c:v>
                </c:pt>
                <c:pt idx="4">
                  <c:v>La création artistique au niveau local</c:v>
                </c:pt>
                <c:pt idx="5">
                  <c:v>La création d'emplois</c:v>
                </c:pt>
              </c:strCache>
            </c:strRef>
          </c:cat>
          <c:val>
            <c:numRef>
              <c:f>Feuil1!$D$2:$D$7</c:f>
              <c:numCache>
                <c:formatCode>General</c:formatCode>
                <c:ptCount val="6"/>
                <c:pt idx="0">
                  <c:v>13</c:v>
                </c:pt>
                <c:pt idx="1">
                  <c:v>16</c:v>
                </c:pt>
                <c:pt idx="2">
                  <c:v>16</c:v>
                </c:pt>
                <c:pt idx="3">
                  <c:v>18</c:v>
                </c:pt>
                <c:pt idx="4">
                  <c:v>21</c:v>
                </c:pt>
                <c:pt idx="5">
                  <c:v>25</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ST Un impact négatif</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L'animation de la vie locale</c:v>
                </c:pt>
                <c:pt idx="1">
                  <c:v>L'économie locale</c:v>
                </c:pt>
                <c:pt idx="2">
                  <c:v>Le tourisme local</c:v>
                </c:pt>
                <c:pt idx="3">
                  <c:v>L'image de l'endroit où vous habitez</c:v>
                </c:pt>
                <c:pt idx="4">
                  <c:v>La création artistique au niveau local</c:v>
                </c:pt>
                <c:pt idx="5">
                  <c:v>La création d'emplois</c:v>
                </c:pt>
              </c:strCache>
            </c:strRef>
          </c:cat>
          <c:val>
            <c:numRef>
              <c:f>Feuil1!$E$2:$E$7</c:f>
              <c:numCache>
                <c:formatCode>General</c:formatCode>
                <c:ptCount val="6"/>
                <c:pt idx="0">
                  <c:v>9</c:v>
                </c:pt>
                <c:pt idx="1">
                  <c:v>9</c:v>
                </c:pt>
                <c:pt idx="2">
                  <c:v>10</c:v>
                </c:pt>
                <c:pt idx="3">
                  <c:v>9</c:v>
                </c:pt>
                <c:pt idx="4">
                  <c:v>11</c:v>
                </c:pt>
                <c:pt idx="5">
                  <c:v>11</c:v>
                </c:pt>
              </c:numCache>
            </c:numRef>
          </c:val>
          <c:extLst>
            <c:ext xmlns:c16="http://schemas.microsoft.com/office/drawing/2014/chart" uri="{C3380CC4-5D6E-409C-BE32-E72D297353CC}">
              <c16:uniqueId val="{00000003-CC75-4617-B47B-8F470F50D455}"/>
            </c:ext>
          </c:extLst>
        </c:ser>
        <c:ser>
          <c:idx val="4"/>
          <c:order val="4"/>
          <c:tx>
            <c:strRef>
              <c:f>Feuil1!$F$1</c:f>
              <c:strCache>
                <c:ptCount val="1"/>
                <c:pt idx="0">
                  <c:v>Ne se prononce pas</c:v>
                </c:pt>
              </c:strCache>
            </c:strRef>
          </c:tx>
          <c:spPr>
            <a:solidFill>
              <a:schemeClr val="bg2">
                <a:lumMod val="90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L'animation de la vie locale</c:v>
                </c:pt>
                <c:pt idx="1">
                  <c:v>L'économie locale</c:v>
                </c:pt>
                <c:pt idx="2">
                  <c:v>Le tourisme local</c:v>
                </c:pt>
                <c:pt idx="3">
                  <c:v>L'image de l'endroit où vous habitez</c:v>
                </c:pt>
                <c:pt idx="4">
                  <c:v>La création artistique au niveau local</c:v>
                </c:pt>
                <c:pt idx="5">
                  <c:v>La création d'emplois</c:v>
                </c:pt>
              </c:strCache>
            </c:strRef>
          </c:cat>
          <c:val>
            <c:numRef>
              <c:f>Feuil1!$F$2:$F$7</c:f>
              <c:numCache>
                <c:formatCode>General</c:formatCode>
                <c:ptCount val="6"/>
                <c:pt idx="0">
                  <c:v>1</c:v>
                </c:pt>
              </c:numCache>
            </c:numRef>
          </c:val>
          <c:extLst>
            <c:ext xmlns:c16="http://schemas.microsoft.com/office/drawing/2014/chart" uri="{C3380CC4-5D6E-409C-BE32-E72D297353CC}">
              <c16:uniqueId val="{00000002-3D9E-4603-ABAC-5E731F1EDC92}"/>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97"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chemeClr val="bg2">
                    <a:lumMod val="50000"/>
                  </a:schemeClr>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D64449"/>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2">
                    <a:lumMod val="90000"/>
                  </a:schemeClr>
                </a:solidFill>
                <a:latin typeface="+mn-lt"/>
                <a:ea typeface="+mn-ea"/>
                <a:cs typeface="+mn-cs"/>
              </a:defRPr>
            </a:pPr>
            <a:endParaRPr lang="fr-FR"/>
          </a:p>
        </c:txPr>
      </c:legendEntry>
      <c:layout>
        <c:manualLayout>
          <c:xMode val="edge"/>
          <c:yMode val="edge"/>
          <c:x val="0.37236340173212673"/>
          <c:y val="0.75910375836194866"/>
          <c:w val="0.24862725902357896"/>
          <c:h val="0.2408962416380514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99596373137793"/>
          <c:y val="0.27337744571506567"/>
          <c:w val="0.5246536261635445"/>
          <c:h val="0.68996828044762737"/>
        </c:manualLayout>
      </c:layout>
      <c:barChart>
        <c:barDir val="bar"/>
        <c:grouping val="percentStacked"/>
        <c:varyColors val="0"/>
        <c:ser>
          <c:idx val="0"/>
          <c:order val="0"/>
          <c:tx>
            <c:strRef>
              <c:f>Feuil1!$B$1</c:f>
              <c:strCache>
                <c:ptCount val="1"/>
                <c:pt idx="0">
                  <c:v>Plus d'1 fois/mois</c:v>
                </c:pt>
              </c:strCache>
            </c:strRef>
          </c:tx>
          <c:spPr>
            <a:solidFill>
              <a:srgbClr val="265C52"/>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Feuil1!$B$2:$B$8</c:f>
              <c:numCache>
                <c:formatCode>0</c:formatCode>
                <c:ptCount val="5"/>
                <c:pt idx="0">
                  <c:v>2</c:v>
                </c:pt>
                <c:pt idx="1">
                  <c:v>2</c:v>
                </c:pt>
                <c:pt idx="2">
                  <c:v>2</c:v>
                </c:pt>
                <c:pt idx="3">
                  <c:v>2</c:v>
                </c:pt>
                <c:pt idx="4">
                  <c:v>1</c:v>
                </c:pt>
              </c:numCache>
            </c:numRef>
          </c:val>
          <c:extLst>
            <c:ext xmlns:c16="http://schemas.microsoft.com/office/drawing/2014/chart" uri="{C3380CC4-5D6E-409C-BE32-E72D297353CC}">
              <c16:uniqueId val="{00000000-FD70-4C7D-95BE-7140CC4F831F}"/>
            </c:ext>
          </c:extLst>
        </c:ser>
        <c:ser>
          <c:idx val="1"/>
          <c:order val="1"/>
          <c:tx>
            <c:strRef>
              <c:f>Feuil1!$C$1</c:f>
              <c:strCache>
                <c:ptCount val="1"/>
                <c:pt idx="0">
                  <c:v>Env. 1 fois/mois</c:v>
                </c:pt>
              </c:strCache>
            </c:strRef>
          </c:tx>
          <c:spPr>
            <a:solidFill>
              <a:srgbClr val="3A8F7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Feuil1!$C$2:$C$8</c:f>
              <c:numCache>
                <c:formatCode>0</c:formatCode>
                <c:ptCount val="5"/>
                <c:pt idx="0">
                  <c:v>4</c:v>
                </c:pt>
                <c:pt idx="1">
                  <c:v>4</c:v>
                </c:pt>
                <c:pt idx="2">
                  <c:v>5</c:v>
                </c:pt>
                <c:pt idx="3">
                  <c:v>2</c:v>
                </c:pt>
                <c:pt idx="4">
                  <c:v>2</c:v>
                </c:pt>
              </c:numCache>
            </c:numRef>
          </c:val>
          <c:extLst>
            <c:ext xmlns:c16="http://schemas.microsoft.com/office/drawing/2014/chart" uri="{C3380CC4-5D6E-409C-BE32-E72D297353CC}">
              <c16:uniqueId val="{00000001-FD70-4C7D-95BE-7140CC4F831F}"/>
            </c:ext>
          </c:extLst>
        </c:ser>
        <c:ser>
          <c:idx val="2"/>
          <c:order val="2"/>
          <c:tx>
            <c:strRef>
              <c:f>Feuil1!$D$1</c:f>
              <c:strCache>
                <c:ptCount val="1"/>
                <c:pt idx="0">
                  <c:v>6-10 fois/an</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Feuil1!$D$2:$D$8</c:f>
              <c:numCache>
                <c:formatCode>0</c:formatCode>
                <c:ptCount val="5"/>
                <c:pt idx="0">
                  <c:v>6</c:v>
                </c:pt>
                <c:pt idx="1">
                  <c:v>6</c:v>
                </c:pt>
                <c:pt idx="2">
                  <c:v>6</c:v>
                </c:pt>
                <c:pt idx="3">
                  <c:v>3</c:v>
                </c:pt>
                <c:pt idx="4">
                  <c:v>3</c:v>
                </c:pt>
              </c:numCache>
            </c:numRef>
          </c:val>
          <c:extLst>
            <c:ext xmlns:c16="http://schemas.microsoft.com/office/drawing/2014/chart" uri="{C3380CC4-5D6E-409C-BE32-E72D297353CC}">
              <c16:uniqueId val="{00000002-FD70-4C7D-95BE-7140CC4F831F}"/>
            </c:ext>
          </c:extLst>
        </c:ser>
        <c:ser>
          <c:idx val="3"/>
          <c:order val="3"/>
          <c:tx>
            <c:strRef>
              <c:f>Feuil1!$E$1</c:f>
              <c:strCache>
                <c:ptCount val="1"/>
                <c:pt idx="0">
                  <c:v>1-5 fois/an</c:v>
                </c:pt>
              </c:strCache>
            </c:strRef>
          </c:tx>
          <c:spPr>
            <a:solidFill>
              <a:srgbClr val="CCECE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Feuil1!$E$2:$E$8</c:f>
              <c:numCache>
                <c:formatCode>0</c:formatCode>
                <c:ptCount val="5"/>
                <c:pt idx="0">
                  <c:v>24</c:v>
                </c:pt>
                <c:pt idx="1">
                  <c:v>17</c:v>
                </c:pt>
                <c:pt idx="2">
                  <c:v>16</c:v>
                </c:pt>
                <c:pt idx="3">
                  <c:v>9</c:v>
                </c:pt>
                <c:pt idx="4">
                  <c:v>7</c:v>
                </c:pt>
              </c:numCache>
            </c:numRef>
          </c:val>
          <c:extLst>
            <c:ext xmlns:c16="http://schemas.microsoft.com/office/drawing/2014/chart" uri="{C3380CC4-5D6E-409C-BE32-E72D297353CC}">
              <c16:uniqueId val="{00000003-FD70-4C7D-95BE-7140CC4F831F}"/>
            </c:ext>
          </c:extLst>
        </c:ser>
        <c:ser>
          <c:idx val="4"/>
          <c:order val="4"/>
          <c:tx>
            <c:strRef>
              <c:f>Feuil1!$F$1</c:f>
              <c:strCache>
                <c:ptCount val="1"/>
                <c:pt idx="0">
                  <c:v>1 fois tous les 2 ou 3 ans</c:v>
                </c:pt>
              </c:strCache>
            </c:strRef>
          </c:tx>
          <c:spPr>
            <a:solidFill>
              <a:srgbClr val="F6988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Feuil1!$F$2:$F$8</c:f>
              <c:numCache>
                <c:formatCode>0</c:formatCode>
                <c:ptCount val="5"/>
                <c:pt idx="0">
                  <c:v>17</c:v>
                </c:pt>
                <c:pt idx="1">
                  <c:v>20</c:v>
                </c:pt>
                <c:pt idx="2">
                  <c:v>15</c:v>
                </c:pt>
                <c:pt idx="3">
                  <c:v>15</c:v>
                </c:pt>
                <c:pt idx="4">
                  <c:v>11</c:v>
                </c:pt>
              </c:numCache>
            </c:numRef>
          </c:val>
          <c:extLst>
            <c:ext xmlns:c16="http://schemas.microsoft.com/office/drawing/2014/chart" uri="{C3380CC4-5D6E-409C-BE32-E72D297353CC}">
              <c16:uniqueId val="{00000004-FD70-4C7D-95BE-7140CC4F831F}"/>
            </c:ext>
          </c:extLst>
        </c:ser>
        <c:ser>
          <c:idx val="5"/>
          <c:order val="5"/>
          <c:tx>
            <c:strRef>
              <c:f>Feuil1!$G$1</c:f>
              <c:strCache>
                <c:ptCount val="1"/>
                <c:pt idx="0">
                  <c:v>Moins souvent</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Feuil1!$G$2:$G$8</c:f>
              <c:numCache>
                <c:formatCode>0</c:formatCode>
                <c:ptCount val="5"/>
                <c:pt idx="0">
                  <c:v>16</c:v>
                </c:pt>
                <c:pt idx="1">
                  <c:v>20</c:v>
                </c:pt>
                <c:pt idx="2">
                  <c:v>19</c:v>
                </c:pt>
                <c:pt idx="3">
                  <c:v>23</c:v>
                </c:pt>
                <c:pt idx="4">
                  <c:v>21</c:v>
                </c:pt>
              </c:numCache>
            </c:numRef>
          </c:val>
          <c:extLst>
            <c:ext xmlns:c16="http://schemas.microsoft.com/office/drawing/2014/chart" uri="{C3380CC4-5D6E-409C-BE32-E72D297353CC}">
              <c16:uniqueId val="{00000005-FD70-4C7D-95BE-7140CC4F831F}"/>
            </c:ext>
          </c:extLst>
        </c:ser>
        <c:ser>
          <c:idx val="6"/>
          <c:order val="6"/>
          <c:tx>
            <c:strRef>
              <c:f>Feuil1!$H$1</c:f>
              <c:strCache>
                <c:ptCount val="1"/>
                <c:pt idx="0">
                  <c:v>Jamais</c:v>
                </c:pt>
              </c:strCache>
            </c:strRef>
          </c:tx>
          <c:spPr>
            <a:solidFill>
              <a:srgbClr val="888888"/>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Feuil1!$H$2:$H$8</c:f>
              <c:numCache>
                <c:formatCode>0</c:formatCode>
                <c:ptCount val="5"/>
                <c:pt idx="0">
                  <c:v>31</c:v>
                </c:pt>
                <c:pt idx="1">
                  <c:v>31</c:v>
                </c:pt>
                <c:pt idx="2">
                  <c:v>36</c:v>
                </c:pt>
                <c:pt idx="3">
                  <c:v>46</c:v>
                </c:pt>
                <c:pt idx="4">
                  <c:v>55</c:v>
                </c:pt>
              </c:numCache>
            </c:numRef>
          </c:val>
          <c:extLst>
            <c:ext xmlns:c16="http://schemas.microsoft.com/office/drawing/2014/chart" uri="{C3380CC4-5D6E-409C-BE32-E72D297353CC}">
              <c16:uniqueId val="{00000006-FD70-4C7D-95BE-7140CC4F831F}"/>
            </c:ext>
          </c:extLst>
        </c:ser>
        <c:ser>
          <c:idx val="7"/>
          <c:order val="7"/>
          <c:tx>
            <c:strRef>
              <c:f>Feuil1!$I$1</c:f>
              <c:strCache>
                <c:ptCount val="1"/>
                <c:pt idx="0">
                  <c:v>Ne se prononce pas</c:v>
                </c:pt>
              </c:strCache>
            </c:strRef>
          </c:tx>
          <c:spPr>
            <a:solidFill>
              <a:srgbClr val="D0CECE"/>
            </a:solidFill>
            <a:ln w="19050">
              <a:solidFill>
                <a:schemeClr val="bg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5A8-4E9B-9E9E-0BAA1297DB50}"/>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c:v>
                </c:pt>
                <c:pt idx="1">
                  <c:v>Des spectacles d'humour (spectacles comiques / one man shows)</c:v>
                </c:pt>
                <c:pt idx="2">
                  <c:v>Des pièces de théâtre</c:v>
                </c:pt>
                <c:pt idx="3">
                  <c:v>Des comédies musicales</c:v>
                </c:pt>
                <c:pt idx="4">
                  <c:v>Du cabaret</c:v>
                </c:pt>
              </c:strCache>
            </c:strRef>
          </c:cat>
          <c:val>
            <c:numRef>
              <c:f>Feuil1!$I$2:$I$8</c:f>
              <c:numCache>
                <c:formatCode>General</c:formatCode>
                <c:ptCount val="5"/>
                <c:pt idx="2" formatCode="0">
                  <c:v>1</c:v>
                </c:pt>
              </c:numCache>
            </c:numRef>
          </c:val>
          <c:extLst>
            <c:ext xmlns:c16="http://schemas.microsoft.com/office/drawing/2014/chart" uri="{C3380CC4-5D6E-409C-BE32-E72D297353CC}">
              <c16:uniqueId val="{00000007-FD70-4C7D-95BE-7140CC4F831F}"/>
            </c:ext>
          </c:extLst>
        </c:ser>
        <c:dLbls>
          <c:showLegendKey val="0"/>
          <c:showVal val="0"/>
          <c:showCatName val="0"/>
          <c:showSerName val="0"/>
          <c:showPercent val="0"/>
          <c:showBubbleSize val="0"/>
        </c:dLbls>
        <c:gapWidth val="55"/>
        <c:overlap val="100"/>
        <c:axId val="2022875440"/>
        <c:axId val="2022871088"/>
      </c:barChart>
      <c:catAx>
        <c:axId val="20228754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2022871088"/>
        <c:crosses val="autoZero"/>
        <c:auto val="1"/>
        <c:lblAlgn val="ctr"/>
        <c:lblOffset val="100"/>
        <c:noMultiLvlLbl val="0"/>
      </c:catAx>
      <c:valAx>
        <c:axId val="2022871088"/>
        <c:scaling>
          <c:orientation val="minMax"/>
        </c:scaling>
        <c:delete val="1"/>
        <c:axPos val="t"/>
        <c:numFmt formatCode="0%" sourceLinked="1"/>
        <c:majorTickMark val="none"/>
        <c:minorTickMark val="none"/>
        <c:tickLblPos val="nextTo"/>
        <c:crossAx val="2022875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rgbClr val="265C52"/>
                </a:solidFill>
                <a:latin typeface="+mn-lt"/>
                <a:ea typeface="+mn-ea"/>
                <a:cs typeface="+mn-cs"/>
              </a:defRPr>
            </a:pPr>
            <a:endParaRPr lang="fr-FR"/>
          </a:p>
        </c:txPr>
      </c:legendEntry>
      <c:legendEntry>
        <c:idx val="1"/>
        <c:txPr>
          <a:bodyPr rot="0" spcFirstLastPara="1" vertOverflow="ellipsis" vert="horz" wrap="square" anchor="ctr" anchorCtr="1"/>
          <a:lstStyle/>
          <a:p>
            <a:pPr>
              <a:defRPr sz="1000" b="1" i="0" u="none" strike="noStrike" kern="1200" baseline="0">
                <a:solidFill>
                  <a:srgbClr val="3A8F7E"/>
                </a:solidFill>
                <a:latin typeface="+mn-lt"/>
                <a:ea typeface="+mn-ea"/>
                <a:cs typeface="+mn-cs"/>
              </a:defRPr>
            </a:pPr>
            <a:endParaRPr lang="fr-FR"/>
          </a:p>
        </c:txPr>
      </c:legendEntry>
      <c:legendEntry>
        <c:idx val="2"/>
        <c:txPr>
          <a:bodyPr rot="0" spcFirstLastPara="1" vertOverflow="ellipsis" vert="horz" wrap="square" anchor="ctr" anchorCtr="1"/>
          <a:lstStyle/>
          <a:p>
            <a:pPr>
              <a:defRPr sz="1000" b="1" i="0" u="none" strike="noStrike" kern="1200" baseline="0">
                <a:solidFill>
                  <a:srgbClr val="8ED6C7"/>
                </a:solidFill>
                <a:latin typeface="+mn-lt"/>
                <a:ea typeface="+mn-ea"/>
                <a:cs typeface="+mn-cs"/>
              </a:defRPr>
            </a:pPr>
            <a:endParaRPr lang="fr-FR"/>
          </a:p>
        </c:txPr>
      </c:legendEntry>
      <c:legendEntry>
        <c:idx val="3"/>
        <c:txPr>
          <a:bodyPr rot="0" spcFirstLastPara="1" vertOverflow="ellipsis" vert="horz" wrap="square" anchor="ctr" anchorCtr="1"/>
          <a:lstStyle/>
          <a:p>
            <a:pPr>
              <a:defRPr sz="1000" b="1" i="0" u="none" strike="noStrike" kern="1200" baseline="0">
                <a:solidFill>
                  <a:srgbClr val="CCECE5"/>
                </a:solidFill>
                <a:latin typeface="+mn-lt"/>
                <a:ea typeface="+mn-ea"/>
                <a:cs typeface="+mn-cs"/>
              </a:defRPr>
            </a:pPr>
            <a:endParaRPr lang="fr-FR"/>
          </a:p>
        </c:txPr>
      </c:legendEntry>
      <c:legendEntry>
        <c:idx val="4"/>
        <c:txPr>
          <a:bodyPr rot="0" spcFirstLastPara="1" vertOverflow="ellipsis" vert="horz" wrap="square" anchor="ctr" anchorCtr="1"/>
          <a:lstStyle/>
          <a:p>
            <a:pPr>
              <a:defRPr sz="1000" b="1" i="0" u="none" strike="noStrike" kern="1200" baseline="0">
                <a:solidFill>
                  <a:srgbClr val="F6988E"/>
                </a:solidFill>
                <a:latin typeface="+mn-lt"/>
                <a:ea typeface="+mn-ea"/>
                <a:cs typeface="+mn-cs"/>
              </a:defRPr>
            </a:pPr>
            <a:endParaRPr lang="fr-FR"/>
          </a:p>
        </c:txPr>
      </c:legendEntry>
      <c:legendEntry>
        <c:idx val="5"/>
        <c:txPr>
          <a:bodyPr rot="0" spcFirstLastPara="1" vertOverflow="ellipsis" vert="horz" wrap="square" anchor="ctr" anchorCtr="1"/>
          <a:lstStyle/>
          <a:p>
            <a:pPr>
              <a:defRPr sz="1000" b="1" i="0" u="none" strike="noStrike" kern="1200" baseline="0">
                <a:solidFill>
                  <a:srgbClr val="F05559"/>
                </a:solidFill>
                <a:latin typeface="+mn-lt"/>
                <a:ea typeface="+mn-ea"/>
                <a:cs typeface="+mn-cs"/>
              </a:defRPr>
            </a:pPr>
            <a:endParaRPr lang="fr-FR"/>
          </a:p>
        </c:txPr>
      </c:legendEntry>
      <c:legendEntry>
        <c:idx val="6"/>
        <c:txPr>
          <a:bodyPr rot="0" spcFirstLastPara="1" vertOverflow="ellipsis" vert="horz" wrap="square" anchor="ctr" anchorCtr="1"/>
          <a:lstStyle/>
          <a:p>
            <a:pPr>
              <a:defRPr sz="1000" b="1" i="0" u="none" strike="noStrike" kern="1200" baseline="0">
                <a:solidFill>
                  <a:srgbClr val="888888"/>
                </a:solidFill>
                <a:latin typeface="+mn-lt"/>
                <a:ea typeface="+mn-ea"/>
                <a:cs typeface="+mn-cs"/>
              </a:defRPr>
            </a:pPr>
            <a:endParaRPr lang="fr-FR"/>
          </a:p>
        </c:txPr>
      </c:legendEntry>
      <c:legendEntry>
        <c:idx val="7"/>
        <c:txPr>
          <a:bodyPr rot="0" spcFirstLastPara="1" vertOverflow="ellipsis" vert="horz" wrap="square" anchor="ctr" anchorCtr="1"/>
          <a:lstStyle/>
          <a:p>
            <a:pPr>
              <a:defRPr sz="1000" b="1" i="0" u="none" strike="noStrike" kern="1200" baseline="0">
                <a:solidFill>
                  <a:schemeClr val="bg1">
                    <a:lumMod val="75000"/>
                  </a:schemeClr>
                </a:solidFill>
                <a:latin typeface="+mn-lt"/>
                <a:ea typeface="+mn-ea"/>
                <a:cs typeface="+mn-cs"/>
              </a:defRPr>
            </a:pPr>
            <a:endParaRPr lang="fr-FR"/>
          </a:p>
        </c:txPr>
      </c:legendEntry>
      <c:layout>
        <c:manualLayout>
          <c:xMode val="edge"/>
          <c:yMode val="edge"/>
          <c:x val="0.17179134284466921"/>
          <c:y val="0.14454278406494608"/>
          <c:w val="0.64144922849722708"/>
          <c:h val="8.748069221369549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30532424096829"/>
          <c:y val="8.2212453901311641E-2"/>
          <c:w val="0.44540450736876747"/>
          <c:h val="0.54523895476943829"/>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A4F6-48FC-8CC1-A6A949C04819}"/>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A4F6-48FC-8CC1-A6A949C04819}"/>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A4F6-48FC-8CC1-A6A949C04819}"/>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A4F6-48FC-8CC1-A6A949C0481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A4F6-48FC-8CC1-A6A949C048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##0</c:formatCode>
                <c:ptCount val="4"/>
                <c:pt idx="0">
                  <c:v>13</c:v>
                </c:pt>
                <c:pt idx="1">
                  <c:v>45</c:v>
                </c:pt>
                <c:pt idx="2">
                  <c:v>33</c:v>
                </c:pt>
                <c:pt idx="3">
                  <c:v>9</c:v>
                </c:pt>
              </c:numCache>
            </c:numRef>
          </c:val>
          <c:extLst>
            <c:ext xmlns:c16="http://schemas.microsoft.com/office/drawing/2014/chart" uri="{C3380CC4-5D6E-409C-BE32-E72D297353CC}">
              <c16:uniqueId val="{0000000A-A4F6-48FC-8CC1-A6A949C04819}"/>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l"/>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ayout>
        <c:manualLayout>
          <c:xMode val="edge"/>
          <c:yMode val="edge"/>
          <c:x val="0.43222656985707875"/>
          <c:y val="0.74782159365200718"/>
          <c:w val="0.40897469024478411"/>
          <c:h val="0.1725554675799945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6497745522601"/>
          <c:y val="3.1213114915260694E-2"/>
          <c:w val="0.57212378181231838"/>
          <c:h val="0.87713379223166199"/>
        </c:manualLayout>
      </c:layout>
      <c:barChart>
        <c:barDir val="bar"/>
        <c:grouping val="percentStacked"/>
        <c:varyColors val="0"/>
        <c:ser>
          <c:idx val="0"/>
          <c:order val="0"/>
          <c:tx>
            <c:strRef>
              <c:f>Feuil1!$B$1</c:f>
              <c:strCache>
                <c:ptCount val="1"/>
                <c:pt idx="0">
                  <c:v>Item 1</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Hommes</c:v>
                </c:pt>
                <c:pt idx="1">
                  <c:v>Femmes</c:v>
                </c:pt>
                <c:pt idx="3">
                  <c:v>15-24 ans</c:v>
                </c:pt>
                <c:pt idx="4">
                  <c:v>25-34 ans</c:v>
                </c:pt>
                <c:pt idx="5">
                  <c:v>35-49 ans</c:v>
                </c:pt>
                <c:pt idx="6">
                  <c:v>50-64 ans</c:v>
                </c:pt>
                <c:pt idx="7">
                  <c:v>65 ans et plus</c:v>
                </c:pt>
                <c:pt idx="9">
                  <c:v>Zone rurale</c:v>
                </c:pt>
                <c:pt idx="10">
                  <c:v>Communes urbaines de province</c:v>
                </c:pt>
                <c:pt idx="11">
                  <c:v>Agglomération parisienne</c:v>
                </c:pt>
              </c:strCache>
            </c:strRef>
          </c:cat>
          <c:val>
            <c:numRef>
              <c:f>Feuil1!$B$2:$B$13</c:f>
              <c:numCache>
                <c:formatCode>##0</c:formatCode>
                <c:ptCount val="12"/>
                <c:pt idx="0">
                  <c:v>62</c:v>
                </c:pt>
                <c:pt idx="1">
                  <c:v>53</c:v>
                </c:pt>
                <c:pt idx="3">
                  <c:v>60</c:v>
                </c:pt>
                <c:pt idx="4">
                  <c:v>68</c:v>
                </c:pt>
                <c:pt idx="5">
                  <c:v>56</c:v>
                </c:pt>
                <c:pt idx="6">
                  <c:v>58</c:v>
                </c:pt>
                <c:pt idx="7">
                  <c:v>50</c:v>
                </c:pt>
                <c:pt idx="9">
                  <c:v>61</c:v>
                </c:pt>
                <c:pt idx="10">
                  <c:v>57</c:v>
                </c:pt>
                <c:pt idx="11">
                  <c:v>52</c:v>
                </c:pt>
              </c:numCache>
            </c:numRef>
          </c:val>
          <c:extLst>
            <c:ext xmlns:c16="http://schemas.microsoft.com/office/drawing/2014/chart" uri="{C3380CC4-5D6E-409C-BE32-E72D297353CC}">
              <c16:uniqueId val="{00000000-D7D2-4BA0-8B0E-20DD0F0107F4}"/>
            </c:ext>
          </c:extLst>
        </c:ser>
        <c:ser>
          <c:idx val="1"/>
          <c:order val="1"/>
          <c:tx>
            <c:strRef>
              <c:f>Feuil1!$C$1</c:f>
              <c:strCache>
                <c:ptCount val="1"/>
                <c:pt idx="0">
                  <c:v>Item 2</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Hommes</c:v>
                </c:pt>
                <c:pt idx="1">
                  <c:v>Femmes</c:v>
                </c:pt>
                <c:pt idx="3">
                  <c:v>15-24 ans</c:v>
                </c:pt>
                <c:pt idx="4">
                  <c:v>25-34 ans</c:v>
                </c:pt>
                <c:pt idx="5">
                  <c:v>35-49 ans</c:v>
                </c:pt>
                <c:pt idx="6">
                  <c:v>50-64 ans</c:v>
                </c:pt>
                <c:pt idx="7">
                  <c:v>65 ans et plus</c:v>
                </c:pt>
                <c:pt idx="9">
                  <c:v>Zone rurale</c:v>
                </c:pt>
                <c:pt idx="10">
                  <c:v>Communes urbaines de province</c:v>
                </c:pt>
                <c:pt idx="11">
                  <c:v>Agglomération parisienne</c:v>
                </c:pt>
              </c:strCache>
            </c:strRef>
          </c:cat>
          <c:val>
            <c:numRef>
              <c:f>Feuil1!$C$2:$C$13</c:f>
              <c:numCache>
                <c:formatCode>##0</c:formatCode>
                <c:ptCount val="12"/>
                <c:pt idx="0">
                  <c:v>37</c:v>
                </c:pt>
                <c:pt idx="1">
                  <c:v>47</c:v>
                </c:pt>
                <c:pt idx="3">
                  <c:v>39</c:v>
                </c:pt>
                <c:pt idx="4">
                  <c:v>31</c:v>
                </c:pt>
                <c:pt idx="5">
                  <c:v>43</c:v>
                </c:pt>
                <c:pt idx="6">
                  <c:v>42</c:v>
                </c:pt>
                <c:pt idx="7">
                  <c:v>50</c:v>
                </c:pt>
                <c:pt idx="9">
                  <c:v>39</c:v>
                </c:pt>
                <c:pt idx="10">
                  <c:v>42</c:v>
                </c:pt>
                <c:pt idx="11">
                  <c:v>47</c:v>
                </c:pt>
              </c:numCache>
            </c:numRef>
          </c:val>
          <c:extLst>
            <c:ext xmlns:c16="http://schemas.microsoft.com/office/drawing/2014/chart" uri="{C3380CC4-5D6E-409C-BE32-E72D297353CC}">
              <c16:uniqueId val="{00000001-D7D2-4BA0-8B0E-20DD0F0107F4}"/>
            </c:ext>
          </c:extLst>
        </c:ser>
        <c:ser>
          <c:idx val="2"/>
          <c:order val="2"/>
          <c:tx>
            <c:strRef>
              <c:f>Feuil1!$D$1</c:f>
              <c:strCache>
                <c:ptCount val="1"/>
                <c:pt idx="0">
                  <c:v>Ne se prononce pas</c:v>
                </c:pt>
              </c:strCache>
            </c:strRef>
          </c:tx>
          <c:spPr>
            <a:solidFill>
              <a:schemeClr val="bg2">
                <a:lumMod val="75000"/>
              </a:schemeClr>
            </a:solidFill>
            <a:ln w="19050">
              <a:solidFill>
                <a:schemeClr val="bg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D7D2-4BA0-8B0E-20DD0F0107F4}"/>
                </c:ext>
              </c:extLst>
            </c:dLbl>
            <c:dLbl>
              <c:idx val="6"/>
              <c:delete val="1"/>
              <c:extLst>
                <c:ext xmlns:c15="http://schemas.microsoft.com/office/drawing/2012/chart" uri="{CE6537A1-D6FC-4f65-9D91-7224C49458BB}"/>
                <c:ext xmlns:c16="http://schemas.microsoft.com/office/drawing/2014/chart" uri="{C3380CC4-5D6E-409C-BE32-E72D297353CC}">
                  <c16:uniqueId val="{00000004-D7D2-4BA0-8B0E-20DD0F0107F4}"/>
                </c:ext>
              </c:extLst>
            </c:dLbl>
            <c:dLbl>
              <c:idx val="7"/>
              <c:delete val="1"/>
              <c:extLst>
                <c:ext xmlns:c15="http://schemas.microsoft.com/office/drawing/2012/chart" uri="{CE6537A1-D6FC-4f65-9D91-7224C49458BB}"/>
                <c:ext xmlns:c16="http://schemas.microsoft.com/office/drawing/2014/chart" uri="{C3380CC4-5D6E-409C-BE32-E72D297353CC}">
                  <c16:uniqueId val="{00000003-D7D2-4BA0-8B0E-20DD0F0107F4}"/>
                </c:ext>
              </c:extLst>
            </c:dLbl>
            <c:dLbl>
              <c:idx val="9"/>
              <c:delete val="1"/>
              <c:extLst>
                <c:ext xmlns:c15="http://schemas.microsoft.com/office/drawing/2012/chart" uri="{CE6537A1-D6FC-4f65-9D91-7224C49458BB}"/>
                <c:ext xmlns:c16="http://schemas.microsoft.com/office/drawing/2014/chart" uri="{C3380CC4-5D6E-409C-BE32-E72D297353CC}">
                  <c16:uniqueId val="{00000006-D7D2-4BA0-8B0E-20DD0F0107F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Hommes</c:v>
                </c:pt>
                <c:pt idx="1">
                  <c:v>Femmes</c:v>
                </c:pt>
                <c:pt idx="3">
                  <c:v>15-24 ans</c:v>
                </c:pt>
                <c:pt idx="4">
                  <c:v>25-34 ans</c:v>
                </c:pt>
                <c:pt idx="5">
                  <c:v>35-49 ans</c:v>
                </c:pt>
                <c:pt idx="6">
                  <c:v>50-64 ans</c:v>
                </c:pt>
                <c:pt idx="7">
                  <c:v>65 ans et plus</c:v>
                </c:pt>
                <c:pt idx="9">
                  <c:v>Zone rurale</c:v>
                </c:pt>
                <c:pt idx="10">
                  <c:v>Communes urbaines de province</c:v>
                </c:pt>
                <c:pt idx="11">
                  <c:v>Agglomération parisienne</c:v>
                </c:pt>
              </c:strCache>
            </c:strRef>
          </c:cat>
          <c:val>
            <c:numRef>
              <c:f>Feuil1!$D$2:$D$13</c:f>
              <c:numCache>
                <c:formatCode>##0</c:formatCode>
                <c:ptCount val="12"/>
                <c:pt idx="0">
                  <c:v>1</c:v>
                </c:pt>
                <c:pt idx="1">
                  <c:v>0</c:v>
                </c:pt>
                <c:pt idx="3">
                  <c:v>1</c:v>
                </c:pt>
                <c:pt idx="4">
                  <c:v>1</c:v>
                </c:pt>
                <c:pt idx="5">
                  <c:v>1</c:v>
                </c:pt>
                <c:pt idx="6">
                  <c:v>0</c:v>
                </c:pt>
                <c:pt idx="7">
                  <c:v>0</c:v>
                </c:pt>
                <c:pt idx="9">
                  <c:v>0</c:v>
                </c:pt>
                <c:pt idx="10">
                  <c:v>1</c:v>
                </c:pt>
                <c:pt idx="11">
                  <c:v>1</c:v>
                </c:pt>
              </c:numCache>
            </c:numRef>
          </c:val>
          <c:extLst>
            <c:ext xmlns:c16="http://schemas.microsoft.com/office/drawing/2014/chart" uri="{C3380CC4-5D6E-409C-BE32-E72D297353CC}">
              <c16:uniqueId val="{00000002-D7D2-4BA0-8B0E-20DD0F0107F4}"/>
            </c:ext>
          </c:extLst>
        </c:ser>
        <c:dLbls>
          <c:showLegendKey val="0"/>
          <c:showVal val="0"/>
          <c:showCatName val="0"/>
          <c:showSerName val="0"/>
          <c:showPercent val="0"/>
          <c:showBubbleSize val="0"/>
        </c:dLbls>
        <c:gapWidth val="85"/>
        <c:overlap val="100"/>
        <c:axId val="492636584"/>
        <c:axId val="613625624"/>
      </c:barChart>
      <c:catAx>
        <c:axId val="49263658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613625624"/>
        <c:crosses val="autoZero"/>
        <c:auto val="1"/>
        <c:lblAlgn val="ctr"/>
        <c:lblOffset val="100"/>
        <c:noMultiLvlLbl val="0"/>
      </c:catAx>
      <c:valAx>
        <c:axId val="613625624"/>
        <c:scaling>
          <c:orientation val="minMax"/>
        </c:scaling>
        <c:delete val="1"/>
        <c:axPos val="t"/>
        <c:numFmt formatCode="0%" sourceLinked="1"/>
        <c:majorTickMark val="none"/>
        <c:minorTickMark val="none"/>
        <c:tickLblPos val="nextTo"/>
        <c:crossAx val="49263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30532424096829"/>
          <c:y val="8.2212453901311641E-2"/>
          <c:w val="0.44540450736876747"/>
          <c:h val="0.54523895476943829"/>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A4F6-48FC-8CC1-A6A949C04819}"/>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A4F6-48FC-8CC1-A6A949C04819}"/>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A4F6-48FC-8CC1-A6A949C04819}"/>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A4F6-48FC-8CC1-A6A949C04819}"/>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A4F6-48FC-8CC1-A6A949C048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 tout à fait</c:v>
                </c:pt>
                <c:pt idx="1">
                  <c:v>Oui, plutôt</c:v>
                </c:pt>
                <c:pt idx="2">
                  <c:v>Non, plutôt pas</c:v>
                </c:pt>
                <c:pt idx="3">
                  <c:v>Non, pas du tout</c:v>
                </c:pt>
                <c:pt idx="4">
                  <c:v>Ne se prononce pas</c:v>
                </c:pt>
              </c:strCache>
            </c:strRef>
          </c:cat>
          <c:val>
            <c:numRef>
              <c:f>Feuil1!$B$2:$B$6</c:f>
              <c:numCache>
                <c:formatCode>##0</c:formatCode>
                <c:ptCount val="5"/>
                <c:pt idx="0">
                  <c:v>18</c:v>
                </c:pt>
                <c:pt idx="1">
                  <c:v>55</c:v>
                </c:pt>
                <c:pt idx="2">
                  <c:v>22</c:v>
                </c:pt>
                <c:pt idx="3">
                  <c:v>4</c:v>
                </c:pt>
                <c:pt idx="4">
                  <c:v>1</c:v>
                </c:pt>
              </c:numCache>
            </c:numRef>
          </c:val>
          <c:extLst>
            <c:ext xmlns:c16="http://schemas.microsoft.com/office/drawing/2014/chart" uri="{C3380CC4-5D6E-409C-BE32-E72D297353CC}">
              <c16:uniqueId val="{0000000A-A4F6-48FC-8CC1-A6A949C04819}"/>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4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4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400" b="1" i="0" u="none" strike="noStrike" kern="1200" baseline="0">
                <a:solidFill>
                  <a:srgbClr val="D64449"/>
                </a:solidFill>
                <a:latin typeface="+mn-lt"/>
                <a:ea typeface="+mn-ea"/>
                <a:cs typeface="+mn-cs"/>
              </a:defRPr>
            </a:pPr>
            <a:endParaRPr lang="fr-FR"/>
          </a:p>
        </c:txPr>
      </c:legendEntry>
      <c:legendEntry>
        <c:idx val="4"/>
        <c:txPr>
          <a:bodyPr rot="0" spcFirstLastPara="1" vertOverflow="ellipsis" vert="horz" wrap="square" anchor="ctr" anchorCtr="1"/>
          <a:lstStyle/>
          <a:p>
            <a:pPr>
              <a:defRPr sz="1400" b="1" i="0" u="none" strike="noStrike" kern="1200" baseline="0">
                <a:solidFill>
                  <a:srgbClr val="C9C9C9"/>
                </a:solidFill>
                <a:latin typeface="+mn-lt"/>
                <a:ea typeface="+mn-ea"/>
                <a:cs typeface="+mn-cs"/>
              </a:defRPr>
            </a:pPr>
            <a:endParaRPr lang="fr-FR"/>
          </a:p>
        </c:txPr>
      </c:legendEntry>
      <c:layout>
        <c:manualLayout>
          <c:xMode val="edge"/>
          <c:yMode val="edge"/>
          <c:x val="1.2287024821923119E-2"/>
          <c:y val="0.30883911018176818"/>
          <c:w val="0.32092546078684075"/>
          <c:h val="0.2507464605265303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6792789232426E-2"/>
          <c:y val="0.33654457484927597"/>
          <c:w val="0.97656641442153513"/>
          <c:h val="0.45138725702658156"/>
        </c:manualLayout>
      </c:layout>
      <c:barChart>
        <c:barDir val="col"/>
        <c:grouping val="clustered"/>
        <c:varyColors val="0"/>
        <c:ser>
          <c:idx val="0"/>
          <c:order val="0"/>
          <c:tx>
            <c:strRef>
              <c:f>Feuil1!$B$1</c:f>
              <c:strCache>
                <c:ptCount val="1"/>
                <c:pt idx="0">
                  <c:v>2014</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Feuil1!$B$2:$B$8</c:f>
              <c:numCache>
                <c:formatCode>General</c:formatCode>
                <c:ptCount val="5"/>
                <c:pt idx="0">
                  <c:v>24</c:v>
                </c:pt>
                <c:pt idx="1">
                  <c:v>13</c:v>
                </c:pt>
                <c:pt idx="2">
                  <c:v>21</c:v>
                </c:pt>
                <c:pt idx="3">
                  <c:v>6</c:v>
                </c:pt>
              </c:numCache>
            </c:numRef>
          </c:val>
          <c:extLst>
            <c:ext xmlns:c16="http://schemas.microsoft.com/office/drawing/2014/chart" uri="{C3380CC4-5D6E-409C-BE32-E72D297353CC}">
              <c16:uniqueId val="{00000000-0955-48E9-B3A7-09D679866618}"/>
            </c:ext>
          </c:extLst>
        </c:ser>
        <c:ser>
          <c:idx val="1"/>
          <c:order val="1"/>
          <c:tx>
            <c:strRef>
              <c:f>Feuil1!$C$1</c:f>
              <c:strCache>
                <c:ptCount val="1"/>
                <c:pt idx="0">
                  <c:v>2015</c:v>
                </c:pt>
              </c:strCache>
            </c:strRef>
          </c:tx>
          <c:spPr>
            <a:solidFill>
              <a:srgbClr val="D0CECE"/>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5-48E9-B3A7-09D67986661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5-48E9-B3A7-09D67986661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5-48E9-B3A7-09D67986661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5-48E9-B3A7-09D67986661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5-48E9-B3A7-09D67986661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5-48E9-B3A7-09D67986661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fr-FR"/>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Feuil1!$C$2:$C$8</c:f>
              <c:numCache>
                <c:formatCode>General</c:formatCode>
                <c:ptCount val="5"/>
                <c:pt idx="0">
                  <c:v>34</c:v>
                </c:pt>
                <c:pt idx="1">
                  <c:v>14.000000000000002</c:v>
                </c:pt>
                <c:pt idx="2">
                  <c:v>25</c:v>
                </c:pt>
                <c:pt idx="3">
                  <c:v>5</c:v>
                </c:pt>
              </c:numCache>
            </c:numRef>
          </c:val>
          <c:extLst>
            <c:ext xmlns:c16="http://schemas.microsoft.com/office/drawing/2014/chart" uri="{C3380CC4-5D6E-409C-BE32-E72D297353CC}">
              <c16:uniqueId val="{00000007-0955-48E9-B3A7-09D679866618}"/>
            </c:ext>
          </c:extLst>
        </c:ser>
        <c:ser>
          <c:idx val="2"/>
          <c:order val="2"/>
          <c:tx>
            <c:strRef>
              <c:f>Feuil1!$D$1</c:f>
              <c:strCache>
                <c:ptCount val="1"/>
                <c:pt idx="0">
                  <c:v>2016</c:v>
                </c:pt>
              </c:strCache>
            </c:strRef>
          </c:tx>
          <c:spPr>
            <a:solidFill>
              <a:srgbClr val="AFAB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Feuil1!$D$2:$D$8</c:f>
              <c:numCache>
                <c:formatCode>General</c:formatCode>
                <c:ptCount val="5"/>
                <c:pt idx="0">
                  <c:v>30</c:v>
                </c:pt>
                <c:pt idx="1">
                  <c:v>16</c:v>
                </c:pt>
                <c:pt idx="2">
                  <c:v>22</c:v>
                </c:pt>
                <c:pt idx="3">
                  <c:v>4</c:v>
                </c:pt>
              </c:numCache>
            </c:numRef>
          </c:val>
          <c:extLst>
            <c:ext xmlns:c16="http://schemas.microsoft.com/office/drawing/2014/chart" uri="{C3380CC4-5D6E-409C-BE32-E72D297353CC}">
              <c16:uniqueId val="{00000008-0955-48E9-B3A7-09D679866618}"/>
            </c:ext>
          </c:extLst>
        </c:ser>
        <c:ser>
          <c:idx val="3"/>
          <c:order val="3"/>
          <c:tx>
            <c:strRef>
              <c:f>Feuil1!$E$1</c:f>
              <c:strCache>
                <c:ptCount val="1"/>
                <c:pt idx="0">
                  <c:v>2017</c:v>
                </c:pt>
              </c:strCache>
            </c:strRef>
          </c:tx>
          <c:spPr>
            <a:solidFill>
              <a:srgbClr val="7F7F7F"/>
            </a:solidFill>
            <a:ln>
              <a:noFill/>
            </a:ln>
            <a:effectLst/>
          </c:spPr>
          <c:invertIfNegative val="0"/>
          <c:dLbls>
            <c:dLbl>
              <c:idx val="4"/>
              <c:layout>
                <c:manualLayout>
                  <c:x val="5.6803988445083701E-3"/>
                  <c:y val="2.95923824081441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55-48E9-B3A7-09D67986661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lumMod val="1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Feuil1!$E$2:$E$8</c:f>
              <c:numCache>
                <c:formatCode>General</c:formatCode>
                <c:ptCount val="5"/>
                <c:pt idx="0">
                  <c:v>35</c:v>
                </c:pt>
                <c:pt idx="1">
                  <c:v>18</c:v>
                </c:pt>
                <c:pt idx="2">
                  <c:v>29</c:v>
                </c:pt>
                <c:pt idx="3">
                  <c:v>8</c:v>
                </c:pt>
              </c:numCache>
            </c:numRef>
          </c:val>
          <c:extLst>
            <c:ext xmlns:c16="http://schemas.microsoft.com/office/drawing/2014/chart" uri="{C3380CC4-5D6E-409C-BE32-E72D297353CC}">
              <c16:uniqueId val="{0000000A-0955-48E9-B3A7-09D679866618}"/>
            </c:ext>
          </c:extLst>
        </c:ser>
        <c:ser>
          <c:idx val="4"/>
          <c:order val="4"/>
          <c:tx>
            <c:strRef>
              <c:f>Feuil1!$F$1</c:f>
              <c:strCache>
                <c:ptCount val="1"/>
                <c:pt idx="0">
                  <c:v>2018</c:v>
                </c:pt>
              </c:strCache>
            </c:strRef>
          </c:tx>
          <c:spPr>
            <a:solidFill>
              <a:srgbClr val="6B676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050" b="0" i="0" u="none" strike="noStrike" kern="1200" baseline="0">
                    <a:solidFill>
                      <a:schemeClr val="bg2">
                        <a:lumMod val="1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Feuil1!$F$2:$F$8</c:f>
              <c:numCache>
                <c:formatCode>General</c:formatCode>
                <c:ptCount val="5"/>
                <c:pt idx="0">
                  <c:v>33</c:v>
                </c:pt>
                <c:pt idx="1">
                  <c:v>20</c:v>
                </c:pt>
                <c:pt idx="2">
                  <c:v>27</c:v>
                </c:pt>
                <c:pt idx="3">
                  <c:v>9</c:v>
                </c:pt>
              </c:numCache>
            </c:numRef>
          </c:val>
          <c:extLst>
            <c:ext xmlns:c16="http://schemas.microsoft.com/office/drawing/2014/chart" uri="{C3380CC4-5D6E-409C-BE32-E72D297353CC}">
              <c16:uniqueId val="{0000000B-0955-48E9-B3A7-09D679866618}"/>
            </c:ext>
          </c:extLst>
        </c:ser>
        <c:ser>
          <c:idx val="5"/>
          <c:order val="5"/>
          <c:tx>
            <c:strRef>
              <c:f>Feuil1!$G$1</c:f>
              <c:strCache>
                <c:ptCount val="1"/>
                <c:pt idx="0">
                  <c:v>2019</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197" b="0" i="0" u="none" strike="noStrike" kern="1200" baseline="0">
                    <a:solidFill>
                      <a:schemeClr val="bg2">
                        <a:lumMod val="1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Feuil1!$G$2:$G$8</c:f>
              <c:numCache>
                <c:formatCode>General</c:formatCode>
                <c:ptCount val="5"/>
                <c:pt idx="0">
                  <c:v>35</c:v>
                </c:pt>
                <c:pt idx="1">
                  <c:v>24</c:v>
                </c:pt>
                <c:pt idx="2">
                  <c:v>29</c:v>
                </c:pt>
                <c:pt idx="3">
                  <c:v>11</c:v>
                </c:pt>
              </c:numCache>
            </c:numRef>
          </c:val>
          <c:extLst>
            <c:ext xmlns:c16="http://schemas.microsoft.com/office/drawing/2014/chart" uri="{C3380CC4-5D6E-409C-BE32-E72D297353CC}">
              <c16:uniqueId val="{0000000C-0955-48E9-B3A7-09D679866618}"/>
            </c:ext>
          </c:extLst>
        </c:ser>
        <c:ser>
          <c:idx val="6"/>
          <c:order val="6"/>
          <c:tx>
            <c:strRef>
              <c:f>Feuil1!$H$1</c:f>
              <c:strCache>
                <c:ptCount val="1"/>
                <c:pt idx="0">
                  <c:v>Colonne1</c:v>
                </c:pt>
              </c:strCache>
            </c:strRef>
          </c:tx>
          <c:spPr>
            <a:solidFill>
              <a:srgbClr val="0731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Feuil1!$H$2:$H$8</c:f>
              <c:numCache>
                <c:formatCode>General</c:formatCode>
                <c:ptCount val="5"/>
              </c:numCache>
            </c:numRef>
          </c:val>
          <c:extLst>
            <c:ext xmlns:c16="http://schemas.microsoft.com/office/drawing/2014/chart" uri="{C3380CC4-5D6E-409C-BE32-E72D297353CC}">
              <c16:uniqueId val="{0000000D-0955-48E9-B3A7-09D679866618}"/>
            </c:ext>
          </c:extLst>
        </c:ser>
        <c:ser>
          <c:idx val="7"/>
          <c:order val="7"/>
          <c:tx>
            <c:strRef>
              <c:f>Feuil1!$I$1</c:f>
              <c:strCache>
                <c:ptCount val="1"/>
                <c:pt idx="0">
                  <c:v>2022</c:v>
                </c:pt>
              </c:strCache>
            </c:strRef>
          </c:tx>
          <c:spPr>
            <a:solidFill>
              <a:srgbClr val="2E7E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E7E6D"/>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Feuil1!$I$2:$I$8</c:f>
              <c:numCache>
                <c:formatCode>General</c:formatCode>
                <c:ptCount val="5"/>
                <c:pt idx="0">
                  <c:v>35</c:v>
                </c:pt>
                <c:pt idx="1">
                  <c:v>26</c:v>
                </c:pt>
                <c:pt idx="2">
                  <c:v>30</c:v>
                </c:pt>
                <c:pt idx="3">
                  <c:v>13</c:v>
                </c:pt>
              </c:numCache>
            </c:numRef>
          </c:val>
          <c:extLst>
            <c:ext xmlns:c16="http://schemas.microsoft.com/office/drawing/2014/chart" uri="{C3380CC4-5D6E-409C-BE32-E72D297353CC}">
              <c16:uniqueId val="{00000000-FA47-4FC8-AEC5-B51A686C1F04}"/>
            </c:ext>
          </c:extLst>
        </c:ser>
        <c:ser>
          <c:idx val="8"/>
          <c:order val="8"/>
          <c:tx>
            <c:strRef>
              <c:f>Feuil1!$J$1</c:f>
              <c:strCache>
                <c:ptCount val="1"/>
                <c:pt idx="0">
                  <c:v>2023</c:v>
                </c:pt>
              </c:strCache>
            </c:strRef>
          </c:tx>
          <c:spPr>
            <a:solidFill>
              <a:srgbClr val="3EAD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EAD9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5"/>
                <c:pt idx="0">
                  <c:v>Des concerts de musique (hors opéra et musique classique) </c:v>
                </c:pt>
                <c:pt idx="1">
                  <c:v>Des spectacles d'humour (spectacles comiques / one man shows)</c:v>
                </c:pt>
                <c:pt idx="2">
                  <c:v>Des pièces de théâtre</c:v>
                </c:pt>
                <c:pt idx="3">
                  <c:v>Des comédies musicales</c:v>
                </c:pt>
                <c:pt idx="4">
                  <c:v>Du cabaret</c:v>
                </c:pt>
              </c:strCache>
            </c:strRef>
          </c:cat>
          <c:val>
            <c:numRef>
              <c:f>Feuil1!$J$2:$J$8</c:f>
              <c:numCache>
                <c:formatCode>General</c:formatCode>
                <c:ptCount val="5"/>
                <c:pt idx="0">
                  <c:v>36</c:v>
                </c:pt>
                <c:pt idx="1">
                  <c:v>29</c:v>
                </c:pt>
                <c:pt idx="2">
                  <c:v>29</c:v>
                </c:pt>
                <c:pt idx="3">
                  <c:v>16</c:v>
                </c:pt>
                <c:pt idx="4">
                  <c:v>13</c:v>
                </c:pt>
              </c:numCache>
            </c:numRef>
          </c:val>
          <c:extLst>
            <c:ext xmlns:c16="http://schemas.microsoft.com/office/drawing/2014/chart" uri="{C3380CC4-5D6E-409C-BE32-E72D297353CC}">
              <c16:uniqueId val="{00000000-1822-4D34-9900-1E56B81ADA03}"/>
            </c:ext>
          </c:extLst>
        </c:ser>
        <c:dLbls>
          <c:showLegendKey val="0"/>
          <c:showVal val="0"/>
          <c:showCatName val="0"/>
          <c:showSerName val="0"/>
          <c:showPercent val="0"/>
          <c:showBubbleSize val="0"/>
        </c:dLbls>
        <c:gapWidth val="221"/>
        <c:axId val="2022867824"/>
        <c:axId val="2022873264"/>
      </c:barChart>
      <c:catAx>
        <c:axId val="202286782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fr-FR"/>
          </a:p>
        </c:txPr>
        <c:crossAx val="2022873264"/>
        <c:crosses val="autoZero"/>
        <c:auto val="1"/>
        <c:lblAlgn val="ctr"/>
        <c:lblOffset val="100"/>
        <c:noMultiLvlLbl val="0"/>
      </c:catAx>
      <c:valAx>
        <c:axId val="2022873264"/>
        <c:scaling>
          <c:orientation val="minMax"/>
        </c:scaling>
        <c:delete val="1"/>
        <c:axPos val="l"/>
        <c:numFmt formatCode="General" sourceLinked="1"/>
        <c:majorTickMark val="none"/>
        <c:minorTickMark val="none"/>
        <c:tickLblPos val="nextTo"/>
        <c:crossAx val="2022867824"/>
        <c:crosses val="autoZero"/>
        <c:crossBetween val="between"/>
      </c:valAx>
      <c:spPr>
        <a:noFill/>
        <a:ln>
          <a:noFill/>
        </a:ln>
        <a:effectLst/>
      </c:spPr>
    </c:plotArea>
    <c:legend>
      <c:legendPos val="t"/>
      <c:legendEntry>
        <c:idx val="6"/>
        <c:delete val="1"/>
      </c:legendEntry>
      <c:legendEntry>
        <c:idx val="7"/>
        <c:txPr>
          <a:bodyPr rot="0" spcFirstLastPara="1" vertOverflow="ellipsis" vert="horz" wrap="square" anchor="ctr" anchorCtr="1"/>
          <a:lstStyle/>
          <a:p>
            <a:pPr>
              <a:defRPr sz="1200" b="0" i="0" u="none" strike="noStrike" kern="1200" baseline="0">
                <a:solidFill>
                  <a:srgbClr val="2E7E6D"/>
                </a:solidFill>
                <a:latin typeface="+mn-lt"/>
                <a:ea typeface="+mn-ea"/>
                <a:cs typeface="+mn-cs"/>
              </a:defRPr>
            </a:pPr>
            <a:endParaRPr lang="fr-FR"/>
          </a:p>
        </c:txPr>
      </c:legendEntry>
      <c:legendEntry>
        <c:idx val="8"/>
        <c:txPr>
          <a:bodyPr rot="0" spcFirstLastPara="1" vertOverflow="ellipsis" vert="horz" wrap="square" anchor="ctr" anchorCtr="1"/>
          <a:lstStyle/>
          <a:p>
            <a:pPr>
              <a:defRPr sz="1400" b="1" i="0" u="none" strike="noStrike" kern="1200" baseline="0">
                <a:solidFill>
                  <a:srgbClr val="3EAD95"/>
                </a:solidFill>
                <a:latin typeface="+mn-lt"/>
                <a:ea typeface="+mn-ea"/>
                <a:cs typeface="+mn-cs"/>
              </a:defRPr>
            </a:pPr>
            <a:endParaRPr lang="fr-FR"/>
          </a:p>
        </c:txPr>
      </c:legendEntry>
      <c:layout>
        <c:manualLayout>
          <c:xMode val="edge"/>
          <c:yMode val="edge"/>
          <c:x val="0.14775735590275743"/>
          <c:y val="0.19063437232918537"/>
          <c:w val="0.61314009853526141"/>
          <c:h val="8.94371511078386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95203550384894"/>
          <c:y val="0.21915174011381874"/>
          <c:w val="0.56769594339706431"/>
          <c:h val="0.61751810338537871"/>
        </c:manualLayout>
      </c:layout>
      <c:barChart>
        <c:barDir val="bar"/>
        <c:grouping val="percentStacked"/>
        <c:varyColors val="0"/>
        <c:ser>
          <c:idx val="0"/>
          <c:order val="0"/>
          <c:tx>
            <c:strRef>
              <c:f>Feuil1!$B$1</c:f>
              <c:strCache>
                <c:ptCount val="1"/>
                <c:pt idx="0">
                  <c:v>Plusieurs fois par an</c:v>
                </c:pt>
              </c:strCache>
            </c:strRef>
          </c:tx>
          <c:spPr>
            <a:solidFill>
              <a:srgbClr val="265C52"/>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Des festivals de musique (hors opéra et musique classique)</c:v>
                </c:pt>
                <c:pt idx="1">
                  <c:v>Des festivals d'humour</c:v>
                </c:pt>
                <c:pt idx="2">
                  <c:v>Des festivals de théâtre</c:v>
                </c:pt>
              </c:strCache>
            </c:strRef>
          </c:cat>
          <c:val>
            <c:numRef>
              <c:f>Feuil1!$B$2:$B$5</c:f>
              <c:numCache>
                <c:formatCode>_-* #\ ##0_-;\-* #\ ##0_-;_-* "-"??_-;_-@_-</c:formatCode>
                <c:ptCount val="3"/>
                <c:pt idx="0">
                  <c:v>8</c:v>
                </c:pt>
                <c:pt idx="1">
                  <c:v>6</c:v>
                </c:pt>
                <c:pt idx="2">
                  <c:v>5</c:v>
                </c:pt>
              </c:numCache>
            </c:numRef>
          </c:val>
          <c:extLst>
            <c:ext xmlns:c16="http://schemas.microsoft.com/office/drawing/2014/chart" uri="{C3380CC4-5D6E-409C-BE32-E72D297353CC}">
              <c16:uniqueId val="{00000000-FD70-4C7D-95BE-7140CC4F831F}"/>
            </c:ext>
          </c:extLst>
        </c:ser>
        <c:ser>
          <c:idx val="1"/>
          <c:order val="1"/>
          <c:tx>
            <c:strRef>
              <c:f>Feuil1!$C$1</c:f>
              <c:strCache>
                <c:ptCount val="1"/>
                <c:pt idx="0">
                  <c:v>Une fois par an</c:v>
                </c:pt>
              </c:strCache>
            </c:strRef>
          </c:tx>
          <c:spPr>
            <a:solidFill>
              <a:srgbClr val="3A8F7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Des festivals de musique (hors opéra et musique classique)</c:v>
                </c:pt>
                <c:pt idx="1">
                  <c:v>Des festivals d'humour</c:v>
                </c:pt>
                <c:pt idx="2">
                  <c:v>Des festivals de théâtre</c:v>
                </c:pt>
              </c:strCache>
            </c:strRef>
          </c:cat>
          <c:val>
            <c:numRef>
              <c:f>Feuil1!$C$2:$C$5</c:f>
              <c:numCache>
                <c:formatCode>_-* #\ ##0_-;\-* #\ ##0_-;_-* "-"??_-;_-@_-</c:formatCode>
                <c:ptCount val="3"/>
                <c:pt idx="0">
                  <c:v>17</c:v>
                </c:pt>
                <c:pt idx="1">
                  <c:v>12</c:v>
                </c:pt>
                <c:pt idx="2">
                  <c:v>9</c:v>
                </c:pt>
              </c:numCache>
            </c:numRef>
          </c:val>
          <c:extLst>
            <c:ext xmlns:c16="http://schemas.microsoft.com/office/drawing/2014/chart" uri="{C3380CC4-5D6E-409C-BE32-E72D297353CC}">
              <c16:uniqueId val="{00000001-FD70-4C7D-95BE-7140CC4F831F}"/>
            </c:ext>
          </c:extLst>
        </c:ser>
        <c:ser>
          <c:idx val="2"/>
          <c:order val="2"/>
          <c:tx>
            <c:strRef>
              <c:f>Feuil1!$D$1</c:f>
              <c:strCache>
                <c:ptCount val="1"/>
                <c:pt idx="0">
                  <c:v>Une fois tous les 2 ou 3 ans</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Des festivals de musique (hors opéra et musique classique)</c:v>
                </c:pt>
                <c:pt idx="1">
                  <c:v>Des festivals d'humour</c:v>
                </c:pt>
                <c:pt idx="2">
                  <c:v>Des festivals de théâtre</c:v>
                </c:pt>
              </c:strCache>
            </c:strRef>
          </c:cat>
          <c:val>
            <c:numRef>
              <c:f>Feuil1!$D$2:$D$5</c:f>
              <c:numCache>
                <c:formatCode>_-* #\ ##0_-;\-* #\ ##0_-;_-* "-"??_-;_-@_-</c:formatCode>
                <c:ptCount val="3"/>
                <c:pt idx="0">
                  <c:v>16</c:v>
                </c:pt>
                <c:pt idx="1">
                  <c:v>15</c:v>
                </c:pt>
                <c:pt idx="2">
                  <c:v>12</c:v>
                </c:pt>
              </c:numCache>
            </c:numRef>
          </c:val>
          <c:extLst>
            <c:ext xmlns:c16="http://schemas.microsoft.com/office/drawing/2014/chart" uri="{C3380CC4-5D6E-409C-BE32-E72D297353CC}">
              <c16:uniqueId val="{00000002-FD70-4C7D-95BE-7140CC4F831F}"/>
            </c:ext>
          </c:extLst>
        </c:ser>
        <c:ser>
          <c:idx val="3"/>
          <c:order val="3"/>
          <c:tx>
            <c:strRef>
              <c:f>Feuil1!$E$1</c:f>
              <c:strCache>
                <c:ptCount val="1"/>
                <c:pt idx="0">
                  <c:v>Moins souvent</c:v>
                </c:pt>
              </c:strCache>
            </c:strRef>
          </c:tx>
          <c:spPr>
            <a:solidFill>
              <a:srgbClr val="CCECE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Des festivals de musique (hors opéra et musique classique)</c:v>
                </c:pt>
                <c:pt idx="1">
                  <c:v>Des festivals d'humour</c:v>
                </c:pt>
                <c:pt idx="2">
                  <c:v>Des festivals de théâtre</c:v>
                </c:pt>
              </c:strCache>
            </c:strRef>
          </c:cat>
          <c:val>
            <c:numRef>
              <c:f>Feuil1!$E$2:$E$5</c:f>
              <c:numCache>
                <c:formatCode>_-* #\ ##0_-;\-* #\ ##0_-;_-* "-"??_-;_-@_-</c:formatCode>
                <c:ptCount val="3"/>
                <c:pt idx="0">
                  <c:v>19</c:v>
                </c:pt>
                <c:pt idx="1">
                  <c:v>21</c:v>
                </c:pt>
                <c:pt idx="2">
                  <c:v>20</c:v>
                </c:pt>
              </c:numCache>
            </c:numRef>
          </c:val>
          <c:extLst>
            <c:ext xmlns:c16="http://schemas.microsoft.com/office/drawing/2014/chart" uri="{C3380CC4-5D6E-409C-BE32-E72D297353CC}">
              <c16:uniqueId val="{00000003-FD70-4C7D-95BE-7140CC4F831F}"/>
            </c:ext>
          </c:extLst>
        </c:ser>
        <c:ser>
          <c:idx val="4"/>
          <c:order val="4"/>
          <c:tx>
            <c:strRef>
              <c:f>Feuil1!$F$1</c:f>
              <c:strCache>
                <c:ptCount val="1"/>
                <c:pt idx="0">
                  <c:v>Jamais</c:v>
                </c:pt>
              </c:strCache>
            </c:strRef>
          </c:tx>
          <c:spPr>
            <a:solidFill>
              <a:srgbClr val="F58B8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Des festivals de musique (hors opéra et musique classique)</c:v>
                </c:pt>
                <c:pt idx="1">
                  <c:v>Des festivals d'humour</c:v>
                </c:pt>
                <c:pt idx="2">
                  <c:v>Des festivals de théâtre</c:v>
                </c:pt>
              </c:strCache>
            </c:strRef>
          </c:cat>
          <c:val>
            <c:numRef>
              <c:f>Feuil1!$F$2:$F$5</c:f>
              <c:numCache>
                <c:formatCode>_-* #\ ##0_-;\-* #\ ##0_-;_-* "-"??_-;_-@_-</c:formatCode>
                <c:ptCount val="3"/>
                <c:pt idx="0">
                  <c:v>40</c:v>
                </c:pt>
                <c:pt idx="1">
                  <c:v>46</c:v>
                </c:pt>
                <c:pt idx="2">
                  <c:v>54</c:v>
                </c:pt>
              </c:numCache>
            </c:numRef>
          </c:val>
          <c:extLst>
            <c:ext xmlns:c16="http://schemas.microsoft.com/office/drawing/2014/chart" uri="{C3380CC4-5D6E-409C-BE32-E72D297353CC}">
              <c16:uniqueId val="{00000004-FD70-4C7D-95BE-7140CC4F831F}"/>
            </c:ext>
          </c:extLst>
        </c:ser>
        <c:dLbls>
          <c:showLegendKey val="0"/>
          <c:showVal val="0"/>
          <c:showCatName val="0"/>
          <c:showSerName val="0"/>
          <c:showPercent val="0"/>
          <c:showBubbleSize val="0"/>
        </c:dLbls>
        <c:gapWidth val="70"/>
        <c:overlap val="100"/>
        <c:axId val="2022875440"/>
        <c:axId val="2022871088"/>
      </c:barChart>
      <c:catAx>
        <c:axId val="20228754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2022871088"/>
        <c:crosses val="autoZero"/>
        <c:auto val="1"/>
        <c:lblAlgn val="ctr"/>
        <c:lblOffset val="100"/>
        <c:noMultiLvlLbl val="0"/>
      </c:catAx>
      <c:valAx>
        <c:axId val="2022871088"/>
        <c:scaling>
          <c:orientation val="minMax"/>
        </c:scaling>
        <c:delete val="1"/>
        <c:axPos val="t"/>
        <c:numFmt formatCode="0%" sourceLinked="1"/>
        <c:majorTickMark val="none"/>
        <c:minorTickMark val="none"/>
        <c:tickLblPos val="nextTo"/>
        <c:crossAx val="2022875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1" i="0" u="none" strike="noStrike" kern="1200" baseline="0">
                <a:solidFill>
                  <a:srgbClr val="265C52"/>
                </a:solidFill>
                <a:latin typeface="+mn-lt"/>
                <a:ea typeface="+mn-ea"/>
                <a:cs typeface="+mn-cs"/>
              </a:defRPr>
            </a:pPr>
            <a:endParaRPr lang="fr-FR"/>
          </a:p>
        </c:txPr>
      </c:legendEntry>
      <c:legendEntry>
        <c:idx val="1"/>
        <c:txPr>
          <a:bodyPr rot="0" spcFirstLastPara="1" vertOverflow="ellipsis" vert="horz" wrap="square" anchor="ctr" anchorCtr="1"/>
          <a:lstStyle/>
          <a:p>
            <a:pPr>
              <a:defRPr sz="1050" b="1" i="0" u="none" strike="noStrike" kern="1200" baseline="0">
                <a:solidFill>
                  <a:srgbClr val="3A8F7E"/>
                </a:solidFill>
                <a:latin typeface="+mn-lt"/>
                <a:ea typeface="+mn-ea"/>
                <a:cs typeface="+mn-cs"/>
              </a:defRPr>
            </a:pPr>
            <a:endParaRPr lang="fr-FR"/>
          </a:p>
        </c:txPr>
      </c:legendEntry>
      <c:legendEntry>
        <c:idx val="2"/>
        <c:txPr>
          <a:bodyPr rot="0" spcFirstLastPara="1" vertOverflow="ellipsis" vert="horz" wrap="square" anchor="ctr" anchorCtr="1"/>
          <a:lstStyle/>
          <a:p>
            <a:pPr>
              <a:defRPr sz="1050" b="1" i="0" u="none" strike="noStrike" kern="1200" baseline="0">
                <a:solidFill>
                  <a:srgbClr val="8ED6C7"/>
                </a:solidFill>
                <a:latin typeface="+mn-lt"/>
                <a:ea typeface="+mn-ea"/>
                <a:cs typeface="+mn-cs"/>
              </a:defRPr>
            </a:pPr>
            <a:endParaRPr lang="fr-FR"/>
          </a:p>
        </c:txPr>
      </c:legendEntry>
      <c:legendEntry>
        <c:idx val="3"/>
        <c:txPr>
          <a:bodyPr rot="0" spcFirstLastPara="1" vertOverflow="ellipsis" vert="horz" wrap="square" anchor="ctr" anchorCtr="1"/>
          <a:lstStyle/>
          <a:p>
            <a:pPr>
              <a:defRPr sz="1050" b="1" i="0" u="none" strike="noStrike" kern="1200" baseline="0">
                <a:solidFill>
                  <a:srgbClr val="CCECE5"/>
                </a:solidFill>
                <a:latin typeface="+mn-lt"/>
                <a:ea typeface="+mn-ea"/>
                <a:cs typeface="+mn-cs"/>
              </a:defRPr>
            </a:pPr>
            <a:endParaRPr lang="fr-FR"/>
          </a:p>
        </c:txPr>
      </c:legendEntry>
      <c:legendEntry>
        <c:idx val="4"/>
        <c:txPr>
          <a:bodyPr rot="0" spcFirstLastPara="1" vertOverflow="ellipsis" vert="horz" wrap="square" anchor="ctr" anchorCtr="1"/>
          <a:lstStyle/>
          <a:p>
            <a:pPr>
              <a:defRPr sz="1050" b="1" i="0" u="none" strike="noStrike" kern="1200" baseline="0">
                <a:solidFill>
                  <a:srgbClr val="F58B8E"/>
                </a:solidFill>
                <a:latin typeface="+mn-lt"/>
                <a:ea typeface="+mn-ea"/>
                <a:cs typeface="+mn-cs"/>
              </a:defRPr>
            </a:pPr>
            <a:endParaRPr lang="fr-FR"/>
          </a:p>
        </c:txPr>
      </c:legendEntry>
      <c:layout>
        <c:manualLayout>
          <c:xMode val="edge"/>
          <c:yMode val="edge"/>
          <c:x val="0.12407613779202366"/>
          <c:y val="3.7073179629359403E-2"/>
          <c:w val="0.82055301546848358"/>
          <c:h val="8.7480692213695491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9628185419388"/>
          <c:y val="3.1213114915260694E-2"/>
          <c:w val="0.56737707919715841"/>
          <c:h val="0.67549408148483514"/>
        </c:manualLayout>
      </c:layout>
      <c:barChart>
        <c:barDir val="bar"/>
        <c:grouping val="percentStacked"/>
        <c:varyColors val="0"/>
        <c:ser>
          <c:idx val="0"/>
          <c:order val="0"/>
          <c:tx>
            <c:strRef>
              <c:f>Feuil1!$B$1</c:f>
              <c:strCache>
                <c:ptCount val="1"/>
                <c:pt idx="0">
                  <c:v>Ont beaucoup augmenté</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Les repas au restaurant</c:v>
                </c:pt>
                <c:pt idx="1">
                  <c:v>Les consommations dans les bars / cafés (boissons, snacks)</c:v>
                </c:pt>
                <c:pt idx="2">
                  <c:v>Les produits hi-tech (smartphones, ordinateurs, etc.)</c:v>
                </c:pt>
                <c:pt idx="3">
                  <c:v>Les places de cinéma</c:v>
                </c:pt>
                <c:pt idx="4">
                  <c:v>Les vêtements</c:v>
                </c:pt>
                <c:pt idx="5">
                  <c:v>Les billets pour des spectacles (concerts de musique, spectacles d'humour, pièces de théâtre, etc.)</c:v>
                </c:pt>
                <c:pt idx="6">
                  <c:v>Les billets pour des festivals (musique, humour, théâtre)</c:v>
                </c:pt>
                <c:pt idx="7">
                  <c:v>Les livres</c:v>
                </c:pt>
              </c:strCache>
            </c:strRef>
          </c:cat>
          <c:val>
            <c:numRef>
              <c:f>Feuil1!$B$2:$B$9</c:f>
              <c:numCache>
                <c:formatCode>General</c:formatCode>
                <c:ptCount val="8"/>
                <c:pt idx="0">
                  <c:v>38</c:v>
                </c:pt>
                <c:pt idx="1">
                  <c:v>33</c:v>
                </c:pt>
                <c:pt idx="2">
                  <c:v>30</c:v>
                </c:pt>
                <c:pt idx="3">
                  <c:v>29</c:v>
                </c:pt>
                <c:pt idx="4">
                  <c:v>28</c:v>
                </c:pt>
                <c:pt idx="5">
                  <c:v>26</c:v>
                </c:pt>
                <c:pt idx="6">
                  <c:v>25</c:v>
                </c:pt>
                <c:pt idx="7">
                  <c:v>17</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Ont assez augmenté</c:v>
                </c:pt>
              </c:strCache>
            </c:strRef>
          </c:tx>
          <c:spPr>
            <a:solidFill>
              <a:srgbClr val="FFAC0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Les repas au restaurant</c:v>
                </c:pt>
                <c:pt idx="1">
                  <c:v>Les consommations dans les bars / cafés (boissons, snacks)</c:v>
                </c:pt>
                <c:pt idx="2">
                  <c:v>Les produits hi-tech (smartphones, ordinateurs, etc.)</c:v>
                </c:pt>
                <c:pt idx="3">
                  <c:v>Les places de cinéma</c:v>
                </c:pt>
                <c:pt idx="4">
                  <c:v>Les vêtements</c:v>
                </c:pt>
                <c:pt idx="5">
                  <c:v>Les billets pour des spectacles (concerts de musique, spectacles d'humour, pièces de théâtre, etc.)</c:v>
                </c:pt>
                <c:pt idx="6">
                  <c:v>Les billets pour des festivals (musique, humour, théâtre)</c:v>
                </c:pt>
                <c:pt idx="7">
                  <c:v>Les livres</c:v>
                </c:pt>
              </c:strCache>
            </c:strRef>
          </c:cat>
          <c:val>
            <c:numRef>
              <c:f>Feuil1!$C$2:$C$9</c:f>
              <c:numCache>
                <c:formatCode>General</c:formatCode>
                <c:ptCount val="8"/>
                <c:pt idx="0">
                  <c:v>41</c:v>
                </c:pt>
                <c:pt idx="1">
                  <c:v>40</c:v>
                </c:pt>
                <c:pt idx="2">
                  <c:v>38</c:v>
                </c:pt>
                <c:pt idx="3">
                  <c:v>39</c:v>
                </c:pt>
                <c:pt idx="4">
                  <c:v>40</c:v>
                </c:pt>
                <c:pt idx="5">
                  <c:v>42</c:v>
                </c:pt>
                <c:pt idx="6">
                  <c:v>43</c:v>
                </c:pt>
                <c:pt idx="7">
                  <c:v>34</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Ont un peu augmenté</c:v>
                </c:pt>
              </c:strCache>
            </c:strRef>
          </c:tx>
          <c:spPr>
            <a:solidFill>
              <a:srgbClr val="FFCC66"/>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Les repas au restaurant</c:v>
                </c:pt>
                <c:pt idx="1">
                  <c:v>Les consommations dans les bars / cafés (boissons, snacks)</c:v>
                </c:pt>
                <c:pt idx="2">
                  <c:v>Les produits hi-tech (smartphones, ordinateurs, etc.)</c:v>
                </c:pt>
                <c:pt idx="3">
                  <c:v>Les places de cinéma</c:v>
                </c:pt>
                <c:pt idx="4">
                  <c:v>Les vêtements</c:v>
                </c:pt>
                <c:pt idx="5">
                  <c:v>Les billets pour des spectacles (concerts de musique, spectacles d'humour, pièces de théâtre, etc.)</c:v>
                </c:pt>
                <c:pt idx="6">
                  <c:v>Les billets pour des festivals (musique, humour, théâtre)</c:v>
                </c:pt>
                <c:pt idx="7">
                  <c:v>Les livres</c:v>
                </c:pt>
              </c:strCache>
            </c:strRef>
          </c:cat>
          <c:val>
            <c:numRef>
              <c:f>Feuil1!$D$2:$D$9</c:f>
              <c:numCache>
                <c:formatCode>General</c:formatCode>
                <c:ptCount val="8"/>
                <c:pt idx="0">
                  <c:v>13</c:v>
                </c:pt>
                <c:pt idx="1">
                  <c:v>18</c:v>
                </c:pt>
                <c:pt idx="2">
                  <c:v>20</c:v>
                </c:pt>
                <c:pt idx="3">
                  <c:v>20</c:v>
                </c:pt>
                <c:pt idx="4">
                  <c:v>21</c:v>
                </c:pt>
                <c:pt idx="5">
                  <c:v>21</c:v>
                </c:pt>
                <c:pt idx="6">
                  <c:v>20</c:v>
                </c:pt>
                <c:pt idx="7">
                  <c:v>31</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N'ont pas particulièrement augmenté / sont restés stables</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Les repas au restaurant</c:v>
                </c:pt>
                <c:pt idx="1">
                  <c:v>Les consommations dans les bars / cafés (boissons, snacks)</c:v>
                </c:pt>
                <c:pt idx="2">
                  <c:v>Les produits hi-tech (smartphones, ordinateurs, etc.)</c:v>
                </c:pt>
                <c:pt idx="3">
                  <c:v>Les places de cinéma</c:v>
                </c:pt>
                <c:pt idx="4">
                  <c:v>Les vêtements</c:v>
                </c:pt>
                <c:pt idx="5">
                  <c:v>Les billets pour des spectacles (concerts de musique, spectacles d'humour, pièces de théâtre, etc.)</c:v>
                </c:pt>
                <c:pt idx="6">
                  <c:v>Les billets pour des festivals (musique, humour, théâtre)</c:v>
                </c:pt>
                <c:pt idx="7">
                  <c:v>Les livres</c:v>
                </c:pt>
              </c:strCache>
            </c:strRef>
          </c:cat>
          <c:val>
            <c:numRef>
              <c:f>Feuil1!$E$2:$E$9</c:f>
              <c:numCache>
                <c:formatCode>General</c:formatCode>
                <c:ptCount val="8"/>
                <c:pt idx="0">
                  <c:v>8</c:v>
                </c:pt>
                <c:pt idx="1">
                  <c:v>8</c:v>
                </c:pt>
                <c:pt idx="2">
                  <c:v>12</c:v>
                </c:pt>
                <c:pt idx="3">
                  <c:v>12</c:v>
                </c:pt>
                <c:pt idx="4">
                  <c:v>11</c:v>
                </c:pt>
                <c:pt idx="5">
                  <c:v>11</c:v>
                </c:pt>
                <c:pt idx="6">
                  <c:v>12</c:v>
                </c:pt>
                <c:pt idx="7">
                  <c:v>18</c:v>
                </c:pt>
              </c:numCache>
            </c:numRef>
          </c:val>
          <c:extLst>
            <c:ext xmlns:c16="http://schemas.microsoft.com/office/drawing/2014/chart" uri="{C3380CC4-5D6E-409C-BE32-E72D297353CC}">
              <c16:uniqueId val="{00000003-CC75-4617-B47B-8F470F50D455}"/>
            </c:ext>
          </c:extLst>
        </c:ser>
        <c:ser>
          <c:idx val="4"/>
          <c:order val="4"/>
          <c:tx>
            <c:strRef>
              <c:f>Feuil1!$F$1</c:f>
              <c:strCache>
                <c:ptCount val="1"/>
                <c:pt idx="0">
                  <c:v>Ne se prononce pas</c:v>
                </c:pt>
              </c:strCache>
            </c:strRef>
          </c:tx>
          <c:spPr>
            <a:solidFill>
              <a:srgbClr val="D0CECE"/>
            </a:solidFill>
            <a:ln w="19050">
              <a:solidFill>
                <a:schemeClr val="bg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481-4663-80B0-4548435D703A}"/>
                </c:ext>
              </c:extLst>
            </c:dLbl>
            <c:dLbl>
              <c:idx val="2"/>
              <c:delete val="1"/>
              <c:extLst>
                <c:ext xmlns:c15="http://schemas.microsoft.com/office/drawing/2012/chart" uri="{CE6537A1-D6FC-4f65-9D91-7224C49458BB}"/>
                <c:ext xmlns:c16="http://schemas.microsoft.com/office/drawing/2014/chart" uri="{C3380CC4-5D6E-409C-BE32-E72D297353CC}">
                  <c16:uniqueId val="{00000001-F481-4663-80B0-4548435D703A}"/>
                </c:ext>
              </c:extLst>
            </c:dLbl>
            <c:dLbl>
              <c:idx val="3"/>
              <c:delete val="1"/>
              <c:extLst>
                <c:ext xmlns:c15="http://schemas.microsoft.com/office/drawing/2012/chart" uri="{CE6537A1-D6FC-4f65-9D91-7224C49458BB}"/>
                <c:ext xmlns:c16="http://schemas.microsoft.com/office/drawing/2014/chart" uri="{C3380CC4-5D6E-409C-BE32-E72D297353CC}">
                  <c16:uniqueId val="{00000002-F481-4663-80B0-4548435D703A}"/>
                </c:ext>
              </c:extLst>
            </c:dLbl>
            <c:dLbl>
              <c:idx val="4"/>
              <c:delete val="1"/>
              <c:extLst>
                <c:ext xmlns:c15="http://schemas.microsoft.com/office/drawing/2012/chart" uri="{CE6537A1-D6FC-4f65-9D91-7224C49458BB}"/>
                <c:ext xmlns:c16="http://schemas.microsoft.com/office/drawing/2014/chart" uri="{C3380CC4-5D6E-409C-BE32-E72D297353CC}">
                  <c16:uniqueId val="{00000003-F481-4663-80B0-4548435D703A}"/>
                </c:ext>
              </c:extLst>
            </c:dLbl>
            <c:dLbl>
              <c:idx val="5"/>
              <c:delete val="1"/>
              <c:extLst>
                <c:ext xmlns:c15="http://schemas.microsoft.com/office/drawing/2012/chart" uri="{CE6537A1-D6FC-4f65-9D91-7224C49458BB}"/>
                <c:ext xmlns:c16="http://schemas.microsoft.com/office/drawing/2014/chart" uri="{C3380CC4-5D6E-409C-BE32-E72D297353CC}">
                  <c16:uniqueId val="{00000004-F481-4663-80B0-4548435D703A}"/>
                </c:ext>
              </c:extLst>
            </c:dLbl>
            <c:dLbl>
              <c:idx val="6"/>
              <c:delete val="1"/>
              <c:extLst>
                <c:ext xmlns:c15="http://schemas.microsoft.com/office/drawing/2012/chart" uri="{CE6537A1-D6FC-4f65-9D91-7224C49458BB}"/>
                <c:ext xmlns:c16="http://schemas.microsoft.com/office/drawing/2014/chart" uri="{C3380CC4-5D6E-409C-BE32-E72D297353CC}">
                  <c16:uniqueId val="{00000005-F481-4663-80B0-4548435D703A}"/>
                </c:ext>
              </c:extLst>
            </c:dLbl>
            <c:dLbl>
              <c:idx val="7"/>
              <c:delete val="1"/>
              <c:extLst>
                <c:ext xmlns:c15="http://schemas.microsoft.com/office/drawing/2012/chart" uri="{CE6537A1-D6FC-4f65-9D91-7224C49458BB}"/>
                <c:ext xmlns:c16="http://schemas.microsoft.com/office/drawing/2014/chart" uri="{C3380CC4-5D6E-409C-BE32-E72D297353CC}">
                  <c16:uniqueId val="{00000006-F481-4663-80B0-4548435D703A}"/>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Les repas au restaurant</c:v>
                </c:pt>
                <c:pt idx="1">
                  <c:v>Les consommations dans les bars / cafés (boissons, snacks)</c:v>
                </c:pt>
                <c:pt idx="2">
                  <c:v>Les produits hi-tech (smartphones, ordinateurs, etc.)</c:v>
                </c:pt>
                <c:pt idx="3">
                  <c:v>Les places de cinéma</c:v>
                </c:pt>
                <c:pt idx="4">
                  <c:v>Les vêtements</c:v>
                </c:pt>
                <c:pt idx="5">
                  <c:v>Les billets pour des spectacles (concerts de musique, spectacles d'humour, pièces de théâtre, etc.)</c:v>
                </c:pt>
                <c:pt idx="6">
                  <c:v>Les billets pour des festivals (musique, humour, théâtre)</c:v>
                </c:pt>
                <c:pt idx="7">
                  <c:v>Les livres</c:v>
                </c:pt>
              </c:strCache>
            </c:strRef>
          </c:cat>
          <c:val>
            <c:numRef>
              <c:f>Feuil1!$F$2:$F$9</c:f>
              <c:numCache>
                <c:formatCode>General</c:formatCode>
                <c:ptCount val="8"/>
                <c:pt idx="0">
                  <c:v>0</c:v>
                </c:pt>
                <c:pt idx="1">
                  <c:v>1</c:v>
                </c:pt>
                <c:pt idx="2">
                  <c:v>0</c:v>
                </c:pt>
                <c:pt idx="3">
                  <c:v>0</c:v>
                </c:pt>
                <c:pt idx="4">
                  <c:v>0</c:v>
                </c:pt>
                <c:pt idx="5">
                  <c:v>0</c:v>
                </c:pt>
                <c:pt idx="6">
                  <c:v>0</c:v>
                </c:pt>
                <c:pt idx="7">
                  <c:v>0</c:v>
                </c:pt>
              </c:numCache>
            </c:numRef>
          </c:val>
          <c:extLst>
            <c:ext xmlns:c16="http://schemas.microsoft.com/office/drawing/2014/chart" uri="{C3380CC4-5D6E-409C-BE32-E72D297353CC}">
              <c16:uniqueId val="{00000004-CC75-4617-B47B-8F470F50D455}"/>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97"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D64449"/>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FFAC05"/>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FCC66"/>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0.26717023656596189"/>
          <c:y val="0.77620173380010105"/>
          <c:w val="0.68966267702332462"/>
          <c:h val="0.2067002907617465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04554418041432"/>
          <c:y val="1.8565761823340181E-2"/>
          <c:w val="0.55934528884367796"/>
          <c:h val="0.79610928058582209"/>
        </c:manualLayout>
      </c:layout>
      <c:barChart>
        <c:barDir val="bar"/>
        <c:grouping val="percentStacked"/>
        <c:varyColors val="0"/>
        <c:ser>
          <c:idx val="0"/>
          <c:order val="0"/>
          <c:tx>
            <c:strRef>
              <c:f>Feuil1!$B$1</c:f>
              <c:strCache>
                <c:ptCount val="1"/>
                <c:pt idx="0">
                  <c:v>Très importante</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Vous changer les idées</c:v>
                </c:pt>
                <c:pt idx="1">
                  <c:v>Ressentir des émotions, vivre quelque chose d'exceptionnel</c:v>
                </c:pt>
                <c:pt idx="2">
                  <c:v>Partager des moments en famille ou avec des amis</c:v>
                </c:pt>
                <c:pt idx="3">
                  <c:v>Profiter de la mise en scène (décors, effets de lumières, etc.)</c:v>
                </c:pt>
                <c:pt idx="4">
                  <c:v>Vivre une performance unique, qui ne sera jamais reproduite à l'identique</c:v>
                </c:pt>
                <c:pt idx="5">
                  <c:v>Découvrir de nouveaux artistes, de nouvelles œuvres</c:v>
                </c:pt>
                <c:pt idx="6">
                  <c:v>Faire partie d'un public, partager des émotions avec d'autres spectateurs</c:v>
                </c:pt>
                <c:pt idx="7">
                  <c:v>Sentir une proximité avec un ou des artistes</c:v>
                </c:pt>
                <c:pt idx="8">
                  <c:v>Approfondir votre connaissance d'un artiste et de son univers</c:v>
                </c:pt>
              </c:strCache>
            </c:strRef>
          </c:cat>
          <c:val>
            <c:numRef>
              <c:f>Feuil1!$B$2:$B$10</c:f>
              <c:numCache>
                <c:formatCode>General</c:formatCode>
                <c:ptCount val="9"/>
                <c:pt idx="0">
                  <c:v>47</c:v>
                </c:pt>
                <c:pt idx="1">
                  <c:v>43</c:v>
                </c:pt>
                <c:pt idx="2">
                  <c:v>40</c:v>
                </c:pt>
                <c:pt idx="3">
                  <c:v>30</c:v>
                </c:pt>
                <c:pt idx="4">
                  <c:v>28</c:v>
                </c:pt>
                <c:pt idx="5">
                  <c:v>19</c:v>
                </c:pt>
                <c:pt idx="6">
                  <c:v>22</c:v>
                </c:pt>
                <c:pt idx="7">
                  <c:v>19</c:v>
                </c:pt>
                <c:pt idx="8">
                  <c:v>16</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Plutôt importante</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Vous changer les idées</c:v>
                </c:pt>
                <c:pt idx="1">
                  <c:v>Ressentir des émotions, vivre quelque chose d'exceptionnel</c:v>
                </c:pt>
                <c:pt idx="2">
                  <c:v>Partager des moments en famille ou avec des amis</c:v>
                </c:pt>
                <c:pt idx="3">
                  <c:v>Profiter de la mise en scène (décors, effets de lumières, etc.)</c:v>
                </c:pt>
                <c:pt idx="4">
                  <c:v>Vivre une performance unique, qui ne sera jamais reproduite à l'identique</c:v>
                </c:pt>
                <c:pt idx="5">
                  <c:v>Découvrir de nouveaux artistes, de nouvelles œuvres</c:v>
                </c:pt>
                <c:pt idx="6">
                  <c:v>Faire partie d'un public, partager des émotions avec d'autres spectateurs</c:v>
                </c:pt>
                <c:pt idx="7">
                  <c:v>Sentir une proximité avec un ou des artistes</c:v>
                </c:pt>
                <c:pt idx="8">
                  <c:v>Approfondir votre connaissance d'un artiste et de son univers</c:v>
                </c:pt>
              </c:strCache>
            </c:strRef>
          </c:cat>
          <c:val>
            <c:numRef>
              <c:f>Feuil1!$C$2:$C$10</c:f>
              <c:numCache>
                <c:formatCode>General</c:formatCode>
                <c:ptCount val="9"/>
                <c:pt idx="0">
                  <c:v>44</c:v>
                </c:pt>
                <c:pt idx="1">
                  <c:v>48</c:v>
                </c:pt>
                <c:pt idx="2">
                  <c:v>50</c:v>
                </c:pt>
                <c:pt idx="3">
                  <c:v>52</c:v>
                </c:pt>
                <c:pt idx="4">
                  <c:v>54</c:v>
                </c:pt>
                <c:pt idx="5">
                  <c:v>57</c:v>
                </c:pt>
                <c:pt idx="6">
                  <c:v>53</c:v>
                </c:pt>
                <c:pt idx="7">
                  <c:v>55</c:v>
                </c:pt>
                <c:pt idx="8">
                  <c:v>53</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Plutôt pas importante</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Vous changer les idées</c:v>
                </c:pt>
                <c:pt idx="1">
                  <c:v>Ressentir des émotions, vivre quelque chose d'exceptionnel</c:v>
                </c:pt>
                <c:pt idx="2">
                  <c:v>Partager des moments en famille ou avec des amis</c:v>
                </c:pt>
                <c:pt idx="3">
                  <c:v>Profiter de la mise en scène (décors, effets de lumières, etc.)</c:v>
                </c:pt>
                <c:pt idx="4">
                  <c:v>Vivre une performance unique, qui ne sera jamais reproduite à l'identique</c:v>
                </c:pt>
                <c:pt idx="5">
                  <c:v>Découvrir de nouveaux artistes, de nouvelles œuvres</c:v>
                </c:pt>
                <c:pt idx="6">
                  <c:v>Faire partie d'un public, partager des émotions avec d'autres spectateurs</c:v>
                </c:pt>
                <c:pt idx="7">
                  <c:v>Sentir une proximité avec un ou des artistes</c:v>
                </c:pt>
                <c:pt idx="8">
                  <c:v>Approfondir votre connaissance d'un artiste et de son univers</c:v>
                </c:pt>
              </c:strCache>
            </c:strRef>
          </c:cat>
          <c:val>
            <c:numRef>
              <c:f>Feuil1!$D$2:$D$10</c:f>
              <c:numCache>
                <c:formatCode>General</c:formatCode>
                <c:ptCount val="9"/>
                <c:pt idx="0">
                  <c:v>6</c:v>
                </c:pt>
                <c:pt idx="1">
                  <c:v>7</c:v>
                </c:pt>
                <c:pt idx="2">
                  <c:v>8</c:v>
                </c:pt>
                <c:pt idx="3">
                  <c:v>15</c:v>
                </c:pt>
                <c:pt idx="4">
                  <c:v>14</c:v>
                </c:pt>
                <c:pt idx="5">
                  <c:v>19</c:v>
                </c:pt>
                <c:pt idx="6">
                  <c:v>19</c:v>
                </c:pt>
                <c:pt idx="7">
                  <c:v>21</c:v>
                </c:pt>
                <c:pt idx="8">
                  <c:v>24</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Pas du tout importante</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Vous changer les idées</c:v>
                </c:pt>
                <c:pt idx="1">
                  <c:v>Ressentir des émotions, vivre quelque chose d'exceptionnel</c:v>
                </c:pt>
                <c:pt idx="2">
                  <c:v>Partager des moments en famille ou avec des amis</c:v>
                </c:pt>
                <c:pt idx="3">
                  <c:v>Profiter de la mise en scène (décors, effets de lumières, etc.)</c:v>
                </c:pt>
                <c:pt idx="4">
                  <c:v>Vivre une performance unique, qui ne sera jamais reproduite à l'identique</c:v>
                </c:pt>
                <c:pt idx="5">
                  <c:v>Découvrir de nouveaux artistes, de nouvelles œuvres</c:v>
                </c:pt>
                <c:pt idx="6">
                  <c:v>Faire partie d'un public, partager des émotions avec d'autres spectateurs</c:v>
                </c:pt>
                <c:pt idx="7">
                  <c:v>Sentir une proximité avec un ou des artistes</c:v>
                </c:pt>
                <c:pt idx="8">
                  <c:v>Approfondir votre connaissance d'un artiste et de son univers</c:v>
                </c:pt>
              </c:strCache>
            </c:strRef>
          </c:cat>
          <c:val>
            <c:numRef>
              <c:f>Feuil1!$E$2:$E$10</c:f>
              <c:numCache>
                <c:formatCode>General</c:formatCode>
                <c:ptCount val="9"/>
                <c:pt idx="0">
                  <c:v>3</c:v>
                </c:pt>
                <c:pt idx="1">
                  <c:v>2</c:v>
                </c:pt>
                <c:pt idx="2">
                  <c:v>2</c:v>
                </c:pt>
                <c:pt idx="3">
                  <c:v>3</c:v>
                </c:pt>
                <c:pt idx="4">
                  <c:v>4</c:v>
                </c:pt>
                <c:pt idx="5">
                  <c:v>5</c:v>
                </c:pt>
                <c:pt idx="6">
                  <c:v>6</c:v>
                </c:pt>
                <c:pt idx="7">
                  <c:v>5</c:v>
                </c:pt>
                <c:pt idx="8">
                  <c:v>7</c:v>
                </c:pt>
              </c:numCache>
            </c:numRef>
          </c:val>
          <c:extLst>
            <c:ext xmlns:c16="http://schemas.microsoft.com/office/drawing/2014/chart" uri="{C3380CC4-5D6E-409C-BE32-E72D297353CC}">
              <c16:uniqueId val="{00000003-CC75-4617-B47B-8F470F50D455}"/>
            </c:ext>
          </c:extLst>
        </c:ser>
        <c:ser>
          <c:idx val="4"/>
          <c:order val="4"/>
          <c:tx>
            <c:strRef>
              <c:f>Feuil1!$F$1</c:f>
              <c:strCache>
                <c:ptCount val="1"/>
                <c:pt idx="0">
                  <c:v>Ne se prononce pas</c:v>
                </c:pt>
              </c:strCache>
            </c:strRef>
          </c:tx>
          <c:spPr>
            <a:solidFill>
              <a:srgbClr val="D0CECE"/>
            </a:solidFill>
            <a:ln w="19050">
              <a:solidFill>
                <a:schemeClr val="bg1"/>
              </a:solidFill>
            </a:ln>
            <a:effectLst/>
          </c:spPr>
          <c:invertIfNegative val="0"/>
          <c:cat>
            <c:strRef>
              <c:f>Feuil1!$A$2:$A$10</c:f>
              <c:strCache>
                <c:ptCount val="9"/>
                <c:pt idx="0">
                  <c:v>Vous changer les idées</c:v>
                </c:pt>
                <c:pt idx="1">
                  <c:v>Ressentir des émotions, vivre quelque chose d'exceptionnel</c:v>
                </c:pt>
                <c:pt idx="2">
                  <c:v>Partager des moments en famille ou avec des amis</c:v>
                </c:pt>
                <c:pt idx="3">
                  <c:v>Profiter de la mise en scène (décors, effets de lumières, etc.)</c:v>
                </c:pt>
                <c:pt idx="4">
                  <c:v>Vivre une performance unique, qui ne sera jamais reproduite à l'identique</c:v>
                </c:pt>
                <c:pt idx="5">
                  <c:v>Découvrir de nouveaux artistes, de nouvelles œuvres</c:v>
                </c:pt>
                <c:pt idx="6">
                  <c:v>Faire partie d'un public, partager des émotions avec d'autres spectateurs</c:v>
                </c:pt>
                <c:pt idx="7">
                  <c:v>Sentir une proximité avec un ou des artistes</c:v>
                </c:pt>
                <c:pt idx="8">
                  <c:v>Approfondir votre connaissance d'un artiste et de son univers</c:v>
                </c:pt>
              </c:strCache>
            </c:strRef>
          </c:cat>
          <c:val>
            <c:numRef>
              <c:f>Feuil1!$F$2:$F$10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4-CC75-4617-B47B-8F470F50D455}"/>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00" b="1" i="0" u="none" strike="noStrike" kern="1200" baseline="0">
                <a:solidFill>
                  <a:srgbClr val="D64449"/>
                </a:solidFill>
                <a:latin typeface="+mn-lt"/>
                <a:ea typeface="+mn-ea"/>
                <a:cs typeface="+mn-cs"/>
              </a:defRPr>
            </a:pPr>
            <a:endParaRPr lang="fr-FR"/>
          </a:p>
        </c:txPr>
      </c:legendEntry>
      <c:legendEntry>
        <c:idx val="4"/>
        <c:txPr>
          <a:bodyPr rot="0" spcFirstLastPara="1" vertOverflow="ellipsis" vert="horz" wrap="square" anchor="ctr" anchorCtr="1"/>
          <a:lstStyle/>
          <a:p>
            <a:pPr>
              <a:defRPr sz="1100"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3.2943610610161309E-2"/>
          <c:y val="0.81775925458509835"/>
          <c:w val="0.93918982028665243"/>
          <c:h val="8.428681991381749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37078393127307"/>
          <c:y val="0.14921515248329387"/>
          <c:w val="0.61830088630034274"/>
          <c:h val="0.66344858459613598"/>
        </c:manualLayout>
      </c:layout>
      <c:barChart>
        <c:barDir val="bar"/>
        <c:grouping val="clustered"/>
        <c:varyColors val="0"/>
        <c:ser>
          <c:idx val="0"/>
          <c:order val="0"/>
          <c:tx>
            <c:strRef>
              <c:f>Feuil1!$B$1</c:f>
              <c:strCache>
                <c:ptCount val="1"/>
                <c:pt idx="0">
                  <c:v>Oui</c:v>
                </c:pt>
              </c:strCache>
            </c:strRef>
          </c:tx>
          <c:spPr>
            <a:solidFill>
              <a:srgbClr val="8ED6C7"/>
            </a:solidFill>
            <a:ln w="19050">
              <a:solidFill>
                <a:schemeClr val="bg1"/>
              </a:solidFill>
            </a:ln>
            <a:effectLst/>
          </c:spPr>
          <c:invertIfNegative val="0"/>
          <c:dPt>
            <c:idx val="0"/>
            <c:invertIfNegative val="0"/>
            <c:bubble3D val="0"/>
            <c:extLst>
              <c:ext xmlns:c16="http://schemas.microsoft.com/office/drawing/2014/chart" uri="{C3380CC4-5D6E-409C-BE32-E72D297353CC}">
                <c16:uniqueId val="{00000001-C0D1-43DE-98A4-BEF8E5BDD98D}"/>
              </c:ext>
            </c:extLst>
          </c:dPt>
          <c:dPt>
            <c:idx val="1"/>
            <c:invertIfNegative val="0"/>
            <c:bubble3D val="0"/>
            <c:extLst>
              <c:ext xmlns:c16="http://schemas.microsoft.com/office/drawing/2014/chart" uri="{C3380CC4-5D6E-409C-BE32-E72D297353CC}">
                <c16:uniqueId val="{00000003-C0D1-43DE-98A4-BEF8E5BDD98D}"/>
              </c:ext>
            </c:extLst>
          </c:dPt>
          <c:dPt>
            <c:idx val="2"/>
            <c:invertIfNegative val="0"/>
            <c:bubble3D val="0"/>
            <c:extLst>
              <c:ext xmlns:c16="http://schemas.microsoft.com/office/drawing/2014/chart" uri="{C3380CC4-5D6E-409C-BE32-E72D297353CC}">
                <c16:uniqueId val="{00000005-C0D1-43DE-98A4-BEF8E5BDD98D}"/>
              </c:ext>
            </c:extLst>
          </c:dPt>
          <c:dPt>
            <c:idx val="3"/>
            <c:invertIfNegative val="0"/>
            <c:bubble3D val="0"/>
            <c:extLst>
              <c:ext xmlns:c16="http://schemas.microsoft.com/office/drawing/2014/chart" uri="{C3380CC4-5D6E-409C-BE32-E72D297353CC}">
                <c16:uniqueId val="{00000007-C0D1-43DE-98A4-BEF8E5BDD98D}"/>
              </c:ext>
            </c:extLst>
          </c:dPt>
          <c:dPt>
            <c:idx val="4"/>
            <c:invertIfNegative val="0"/>
            <c:bubble3D val="0"/>
            <c:extLst>
              <c:ext xmlns:c16="http://schemas.microsoft.com/office/drawing/2014/chart" uri="{C3380CC4-5D6E-409C-BE32-E72D297353CC}">
                <c16:uniqueId val="{00000009-C0D1-43DE-98A4-BEF8E5BDD98D}"/>
              </c:ext>
            </c:extLst>
          </c:dPt>
          <c:dPt>
            <c:idx val="7"/>
            <c:invertIfNegative val="0"/>
            <c:bubble3D val="0"/>
            <c:extLst>
              <c:ext xmlns:c16="http://schemas.microsoft.com/office/drawing/2014/chart" uri="{C3380CC4-5D6E-409C-BE32-E72D297353CC}">
                <c16:uniqueId val="{0000000B-C0D1-43DE-98A4-BEF8E5BDD98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8ED6C7"/>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À la télévision</c:v>
                </c:pt>
                <c:pt idx="1">
                  <c:v>À la radio</c:v>
                </c:pt>
                <c:pt idx="3">
                  <c:v>Sur Internet, en streaming gratuit</c:v>
                </c:pt>
                <c:pt idx="4">
                  <c:v>Sur Internet, en streaming payant</c:v>
                </c:pt>
              </c:strCache>
            </c:strRef>
          </c:cat>
          <c:val>
            <c:numRef>
              <c:f>Feuil1!$B$2:$B$6</c:f>
              <c:numCache>
                <c:formatCode>General</c:formatCode>
                <c:ptCount val="5"/>
                <c:pt idx="0">
                  <c:v>68</c:v>
                </c:pt>
                <c:pt idx="1">
                  <c:v>26</c:v>
                </c:pt>
                <c:pt idx="3">
                  <c:v>38</c:v>
                </c:pt>
                <c:pt idx="4">
                  <c:v>22</c:v>
                </c:pt>
              </c:numCache>
            </c:numRef>
          </c:val>
          <c:extLst>
            <c:ext xmlns:c16="http://schemas.microsoft.com/office/drawing/2014/chart" uri="{C3380CC4-5D6E-409C-BE32-E72D297353CC}">
              <c16:uniqueId val="{0000000C-C0D1-43DE-98A4-BEF8E5BDD98D}"/>
            </c:ext>
          </c:extLst>
        </c:ser>
        <c:ser>
          <c:idx val="1"/>
          <c:order val="1"/>
          <c:tx>
            <c:strRef>
              <c:f>Feuil1!$C$1</c:f>
              <c:strCache>
                <c:ptCount val="1"/>
                <c:pt idx="0">
                  <c:v>Dont : Oui, plusieurs fois</c:v>
                </c:pt>
              </c:strCache>
            </c:strRef>
          </c:tx>
          <c:spPr>
            <a:solidFill>
              <a:srgbClr val="3EAD9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À la télévision</c:v>
                </c:pt>
                <c:pt idx="1">
                  <c:v>À la radio</c:v>
                </c:pt>
                <c:pt idx="3">
                  <c:v>Sur Internet, en streaming gratuit</c:v>
                </c:pt>
                <c:pt idx="4">
                  <c:v>Sur Internet, en streaming payant</c:v>
                </c:pt>
              </c:strCache>
            </c:strRef>
          </c:cat>
          <c:val>
            <c:numRef>
              <c:f>Feuil1!$C$2:$C$6</c:f>
              <c:numCache>
                <c:formatCode>General</c:formatCode>
                <c:ptCount val="5"/>
                <c:pt idx="0">
                  <c:v>44</c:v>
                </c:pt>
                <c:pt idx="1">
                  <c:v>12</c:v>
                </c:pt>
                <c:pt idx="3">
                  <c:v>22</c:v>
                </c:pt>
                <c:pt idx="4">
                  <c:v>10</c:v>
                </c:pt>
              </c:numCache>
            </c:numRef>
          </c:val>
          <c:extLst>
            <c:ext xmlns:c16="http://schemas.microsoft.com/office/drawing/2014/chart" uri="{C3380CC4-5D6E-409C-BE32-E72D297353CC}">
              <c16:uniqueId val="{0000000D-C0D1-43DE-98A4-BEF8E5BDD98D}"/>
            </c:ext>
          </c:extLst>
        </c:ser>
        <c:dLbls>
          <c:showLegendKey val="0"/>
          <c:showVal val="0"/>
          <c:showCatName val="0"/>
          <c:showSerName val="0"/>
          <c:showPercent val="0"/>
          <c:showBubbleSize val="0"/>
        </c:dLbls>
        <c:gapWidth val="57"/>
        <c:overlap val="70"/>
        <c:axId val="492633840"/>
        <c:axId val="491104536"/>
      </c:barChart>
      <c:valAx>
        <c:axId val="491104536"/>
        <c:scaling>
          <c:orientation val="minMax"/>
          <c:max val="100"/>
          <c:min val="0"/>
        </c:scaling>
        <c:delete val="1"/>
        <c:axPos val="t"/>
        <c:numFmt formatCode="General" sourceLinked="1"/>
        <c:majorTickMark val="out"/>
        <c:minorTickMark val="none"/>
        <c:tickLblPos val="nextTo"/>
        <c:crossAx val="492633840"/>
        <c:crosses val="autoZero"/>
        <c:crossBetween val="between"/>
      </c:valAx>
      <c:catAx>
        <c:axId val="4926338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bg2">
                    <a:lumMod val="25000"/>
                  </a:schemeClr>
                </a:solidFill>
                <a:latin typeface="+mn-lt"/>
                <a:ea typeface="+mn-ea"/>
                <a:cs typeface="+mn-cs"/>
              </a:defRPr>
            </a:pPr>
            <a:endParaRPr lang="fr-FR"/>
          </a:p>
        </c:txPr>
        <c:crossAx val="491104536"/>
        <c:crosses val="autoZero"/>
        <c:auto val="1"/>
        <c:lblAlgn val="ctr"/>
        <c:lblOffset val="100"/>
        <c:noMultiLvlLbl val="0"/>
      </c:catAx>
      <c:spPr>
        <a:noFill/>
        <a:ln>
          <a:noFill/>
        </a:ln>
        <a:effectLst/>
      </c:spPr>
    </c:plotArea>
    <c:legend>
      <c:legendPos val="l"/>
      <c:legendEntry>
        <c:idx val="0"/>
        <c:txPr>
          <a:bodyPr rot="0" spcFirstLastPara="1" vertOverflow="ellipsis" vert="horz" wrap="square" anchor="ctr" anchorCtr="1"/>
          <a:lstStyle/>
          <a:p>
            <a:pPr>
              <a:defRPr sz="1197" b="1" i="0" u="none" strike="noStrike" kern="1200" baseline="0">
                <a:solidFill>
                  <a:srgbClr val="8ED6C7"/>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ayout>
        <c:manualLayout>
          <c:xMode val="edge"/>
          <c:yMode val="edge"/>
          <c:x val="0.32732714630398729"/>
          <c:y val="1.3265333286101374E-2"/>
          <c:w val="0.31224182279127233"/>
          <c:h val="9.76562882559780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7617252659973E-2"/>
          <c:y val="0.15839775356706753"/>
          <c:w val="0.8965447654946801"/>
          <c:h val="0.48120726518342893"/>
        </c:manualLayout>
      </c:layout>
      <c:lineChart>
        <c:grouping val="standard"/>
        <c:varyColors val="0"/>
        <c:ser>
          <c:idx val="0"/>
          <c:order val="0"/>
          <c:tx>
            <c:strRef>
              <c:f>Feuil1!$A$2</c:f>
              <c:strCache>
                <c:ptCount val="1"/>
                <c:pt idx="0">
                  <c:v>Catégorie 1</c:v>
                </c:pt>
              </c:strCache>
            </c:strRef>
          </c:tx>
          <c:spPr>
            <a:ln w="28575" cap="rnd">
              <a:solidFill>
                <a:srgbClr val="3EAD9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EAD95"/>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15-24 
ans</c:v>
                </c:pt>
                <c:pt idx="1">
                  <c:v>25-34 
ans</c:v>
                </c:pt>
                <c:pt idx="2">
                  <c:v>35-49 
ans</c:v>
                </c:pt>
                <c:pt idx="3">
                  <c:v>50-64 
ans</c:v>
                </c:pt>
                <c:pt idx="4">
                  <c:v>65 ans 
et plus</c:v>
                </c:pt>
              </c:strCache>
            </c:strRef>
          </c:cat>
          <c:val>
            <c:numRef>
              <c:f>Feuil1!$B$2:$F$2</c:f>
              <c:numCache>
                <c:formatCode>General</c:formatCode>
                <c:ptCount val="5"/>
                <c:pt idx="0">
                  <c:v>80</c:v>
                </c:pt>
                <c:pt idx="1">
                  <c:v>76</c:v>
                </c:pt>
                <c:pt idx="2">
                  <c:v>72</c:v>
                </c:pt>
                <c:pt idx="3">
                  <c:v>73</c:v>
                </c:pt>
                <c:pt idx="4">
                  <c:v>73</c:v>
                </c:pt>
              </c:numCache>
            </c:numRef>
          </c:val>
          <c:smooth val="1"/>
          <c:extLst>
            <c:ext xmlns:c16="http://schemas.microsoft.com/office/drawing/2014/chart" uri="{C3380CC4-5D6E-409C-BE32-E72D297353CC}">
              <c16:uniqueId val="{00000000-9A27-438A-993B-CDAC6C77D6C1}"/>
            </c:ext>
          </c:extLst>
        </c:ser>
        <c:dLbls>
          <c:dLblPos val="t"/>
          <c:showLegendKey val="0"/>
          <c:showVal val="1"/>
          <c:showCatName val="0"/>
          <c:showSerName val="0"/>
          <c:showPercent val="0"/>
          <c:showBubbleSize val="0"/>
        </c:dLbls>
        <c:smooth val="0"/>
        <c:axId val="543372560"/>
        <c:axId val="543378792"/>
      </c:lineChart>
      <c:catAx>
        <c:axId val="5433725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fr-FR"/>
          </a:p>
        </c:txPr>
        <c:crossAx val="543378792"/>
        <c:crosses val="autoZero"/>
        <c:auto val="1"/>
        <c:lblAlgn val="ctr"/>
        <c:lblOffset val="100"/>
        <c:noMultiLvlLbl val="0"/>
      </c:catAx>
      <c:valAx>
        <c:axId val="543378792"/>
        <c:scaling>
          <c:orientation val="minMax"/>
          <c:max val="100"/>
          <c:min val="0"/>
        </c:scaling>
        <c:delete val="1"/>
        <c:axPos val="l"/>
        <c:numFmt formatCode="General" sourceLinked="1"/>
        <c:majorTickMark val="out"/>
        <c:minorTickMark val="none"/>
        <c:tickLblPos val="nextTo"/>
        <c:crossAx val="54337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A0FD2AB3-75AB-40AB-A124-85D959816969}" type="datetimeFigureOut">
              <a:rPr lang="en-US" smtClean="0"/>
              <a:t>1/11/2024</a:t>
            </a:fld>
            <a:endParaRPr lang="en-US"/>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74D853B6-6063-4EEA-92B6-107C2B8FF251}" type="slidenum">
              <a:rPr lang="en-US" smtClean="0"/>
              <a:t>‹N°›</a:t>
            </a:fld>
            <a:endParaRPr lang="en-US"/>
          </a:p>
        </p:txBody>
      </p:sp>
    </p:spTree>
    <p:extLst>
      <p:ext uri="{BB962C8B-B14F-4D97-AF65-F5344CB8AC3E}">
        <p14:creationId xmlns:p14="http://schemas.microsoft.com/office/powerpoint/2010/main" val="28115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EE4DB0FC-C7BA-F441-B6B8-68BC08DD5601}" type="datetimeFigureOut">
              <a:rPr lang="en-US" smtClean="0"/>
              <a:t>1/11/2024</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34DCB07E-5FF2-ED4E-B4E9-CC92D0CF0CF0}" type="slidenum">
              <a:rPr lang="en-US" smtClean="0"/>
              <a:t>‹N°›</a:t>
            </a:fld>
            <a:endParaRPr lang="en-US"/>
          </a:p>
        </p:txBody>
      </p:sp>
    </p:spTree>
    <p:extLst>
      <p:ext uri="{BB962C8B-B14F-4D97-AF65-F5344CB8AC3E}">
        <p14:creationId xmlns:p14="http://schemas.microsoft.com/office/powerpoint/2010/main" val="18415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5</a:t>
            </a:fld>
            <a:endParaRPr lang="en-US"/>
          </a:p>
        </p:txBody>
      </p:sp>
    </p:spTree>
    <p:extLst>
      <p:ext uri="{BB962C8B-B14F-4D97-AF65-F5344CB8AC3E}">
        <p14:creationId xmlns:p14="http://schemas.microsoft.com/office/powerpoint/2010/main" val="316796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9</a:t>
            </a:fld>
            <a:endParaRPr lang="en-US"/>
          </a:p>
        </p:txBody>
      </p:sp>
    </p:spTree>
    <p:extLst>
      <p:ext uri="{BB962C8B-B14F-4D97-AF65-F5344CB8AC3E}">
        <p14:creationId xmlns:p14="http://schemas.microsoft.com/office/powerpoint/2010/main" val="293487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12</a:t>
            </a:fld>
            <a:endParaRPr lang="en-US"/>
          </a:p>
        </p:txBody>
      </p:sp>
    </p:spTree>
    <p:extLst>
      <p:ext uri="{BB962C8B-B14F-4D97-AF65-F5344CB8AC3E}">
        <p14:creationId xmlns:p14="http://schemas.microsoft.com/office/powerpoint/2010/main" val="301337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14</a:t>
            </a:fld>
            <a:endParaRPr lang="en-US"/>
          </a:p>
        </p:txBody>
      </p:sp>
    </p:spTree>
    <p:extLst>
      <p:ext uri="{BB962C8B-B14F-4D97-AF65-F5344CB8AC3E}">
        <p14:creationId xmlns:p14="http://schemas.microsoft.com/office/powerpoint/2010/main" val="214967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15</a:t>
            </a:fld>
            <a:endParaRPr lang="en-US"/>
          </a:p>
        </p:txBody>
      </p:sp>
    </p:spTree>
    <p:extLst>
      <p:ext uri="{BB962C8B-B14F-4D97-AF65-F5344CB8AC3E}">
        <p14:creationId xmlns:p14="http://schemas.microsoft.com/office/powerpoint/2010/main" val="205274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32</a:t>
            </a:fld>
            <a:endParaRPr lang="en-US"/>
          </a:p>
        </p:txBody>
      </p:sp>
    </p:spTree>
    <p:extLst>
      <p:ext uri="{BB962C8B-B14F-4D97-AF65-F5344CB8AC3E}">
        <p14:creationId xmlns:p14="http://schemas.microsoft.com/office/powerpoint/2010/main" val="849158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6CFFA36-E31B-0645-B16E-7B6CE9917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1"/>
            <a:ext cx="12752173" cy="6857999"/>
          </a:xfrm>
          <a:prstGeom prst="rect">
            <a:avLst/>
          </a:prstGeom>
        </p:spPr>
      </p:pic>
      <p:sp>
        <p:nvSpPr>
          <p:cNvPr id="13" name="Text Placeholder 10"/>
          <p:cNvSpPr>
            <a:spLocks noGrp="1"/>
          </p:cNvSpPr>
          <p:nvPr>
            <p:ph type="body" sz="quarter" idx="21" hasCustomPrompt="1"/>
          </p:nvPr>
        </p:nvSpPr>
        <p:spPr>
          <a:xfrm>
            <a:off x="479584" y="4719039"/>
            <a:ext cx="11248947" cy="215683"/>
          </a:xfrm>
          <a:prstGeom prst="rect">
            <a:avLst/>
          </a:prstGeom>
        </p:spPr>
        <p:txBody>
          <a:bodyPr vert="horz" lIns="0" tIns="0" rIns="0" bIns="0">
            <a:normAutofit/>
          </a:bodyPr>
          <a:lstStyle>
            <a:lvl1pPr marL="0" indent="0">
              <a:buNone/>
              <a:defRPr sz="1600" b="1" i="0" kern="0" cap="none" spc="0" baseline="0">
                <a:solidFill>
                  <a:srgbClr val="4BFFA7"/>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79584" y="5178459"/>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79584" y="5615664"/>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79583" y="5862950"/>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79583" y="6075443"/>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Website</a:t>
            </a:r>
          </a:p>
        </p:txBody>
      </p:sp>
      <p:sp>
        <p:nvSpPr>
          <p:cNvPr id="22" name="Text Placeholder 10"/>
          <p:cNvSpPr>
            <a:spLocks noGrp="1"/>
          </p:cNvSpPr>
          <p:nvPr>
            <p:ph type="body" sz="quarter" idx="26"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rgbClr val="4BFDA9"/>
                </a:solidFill>
                <a:latin typeface="Arial" charset="0"/>
                <a:ea typeface="Arial" charset="0"/>
                <a:cs typeface="Arial" charset="0"/>
              </a:defRPr>
            </a:lvl1pPr>
          </a:lstStyle>
          <a:p>
            <a:pPr lvl="0"/>
            <a:r>
              <a:rPr lang="en-US" dirty="0"/>
              <a:t>PROJECT TITLE GOES HERE</a:t>
            </a:r>
          </a:p>
        </p:txBody>
      </p:sp>
      <p:sp>
        <p:nvSpPr>
          <p:cNvPr id="23" name="Text Placeholder 10"/>
          <p:cNvSpPr>
            <a:spLocks noGrp="1"/>
          </p:cNvSpPr>
          <p:nvPr>
            <p:ph type="body" sz="quarter" idx="27" hasCustomPrompt="1"/>
          </p:nvPr>
        </p:nvSpPr>
        <p:spPr>
          <a:xfrm>
            <a:off x="487787" y="3635128"/>
            <a:ext cx="11208664" cy="285795"/>
          </a:xfrm>
          <a:prstGeom prst="rect">
            <a:avLst/>
          </a:prstGeom>
        </p:spPr>
        <p:txBody>
          <a:bodyPr vert="horz" lIns="0" tIns="0" rIns="0" bIns="0">
            <a:normAutofit/>
          </a:bodyPr>
          <a:lstStyle>
            <a:lvl1pPr marL="0" indent="0">
              <a:buNone/>
              <a:defRPr sz="1800" b="0" i="0" kern="0" cap="none" spc="0" baseline="0">
                <a:solidFill>
                  <a:schemeClr val="bg1"/>
                </a:solidFill>
                <a:latin typeface="Arial" charset="0"/>
                <a:ea typeface="Arial" charset="0"/>
                <a:cs typeface="Arial" charset="0"/>
              </a:defRPr>
            </a:lvl1pPr>
          </a:lstStyle>
          <a:p>
            <a:pPr lvl="0"/>
            <a:r>
              <a:rPr lang="en-US" dirty="0"/>
              <a:t>PROJECT SUBTITLE GOES HERE</a:t>
            </a:r>
          </a:p>
        </p:txBody>
      </p:sp>
      <p:sp>
        <p:nvSpPr>
          <p:cNvPr id="24" name="Picture Placeholder 2"/>
          <p:cNvSpPr>
            <a:spLocks noGrp="1"/>
          </p:cNvSpPr>
          <p:nvPr>
            <p:ph type="pic" sz="quarter" idx="28" hasCustomPrompt="1"/>
          </p:nvPr>
        </p:nvSpPr>
        <p:spPr>
          <a:xfrm>
            <a:off x="487787" y="2488719"/>
            <a:ext cx="3169812" cy="630751"/>
          </a:xfrm>
        </p:spPr>
        <p:txBody>
          <a:bodyPr/>
          <a:lstStyle>
            <a:lvl1pPr marL="0" indent="0">
              <a:buNone/>
              <a:defRPr baseline="0">
                <a:solidFill>
                  <a:schemeClr val="accent1"/>
                </a:solidFill>
              </a:defRPr>
            </a:lvl1pPr>
          </a:lstStyle>
          <a:p>
            <a:r>
              <a:rPr lang="en-US" dirty="0"/>
              <a:t>Client Logo</a:t>
            </a:r>
          </a:p>
        </p:txBody>
      </p:sp>
      <p:sp>
        <p:nvSpPr>
          <p:cNvPr id="25" name="Text Placeholder 10"/>
          <p:cNvSpPr>
            <a:spLocks noGrp="1"/>
          </p:cNvSpPr>
          <p:nvPr>
            <p:ph type="body" sz="quarter" idx="29"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DATE GOES HERE</a:t>
            </a:r>
          </a:p>
        </p:txBody>
      </p:sp>
      <p:pic>
        <p:nvPicPr>
          <p:cNvPr id="21" name="Picture 20">
            <a:extLst>
              <a:ext uri="{FF2B5EF4-FFF2-40B4-BE49-F238E27FC236}">
                <a16:creationId xmlns:a16="http://schemas.microsoft.com/office/drawing/2014/main" id="{79076429-45C3-4145-B77A-00BBC1DA6830}"/>
              </a:ext>
            </a:extLst>
          </p:cNvPr>
          <p:cNvPicPr>
            <a:picLocks noChangeAspect="1"/>
          </p:cNvPicPr>
          <p:nvPr userDrawn="1"/>
        </p:nvPicPr>
        <p:blipFill>
          <a:blip r:embed="rId3"/>
          <a:stretch>
            <a:fillRect/>
          </a:stretch>
        </p:blipFill>
        <p:spPr>
          <a:xfrm>
            <a:off x="445383" y="641987"/>
            <a:ext cx="2466664" cy="844031"/>
          </a:xfrm>
          <a:prstGeom prst="rect">
            <a:avLst/>
          </a:prstGeom>
        </p:spPr>
      </p:pic>
    </p:spTree>
    <p:extLst>
      <p:ext uri="{BB962C8B-B14F-4D97-AF65-F5344CB8AC3E}">
        <p14:creationId xmlns:p14="http://schemas.microsoft.com/office/powerpoint/2010/main" val="828845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A Color Bar">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62995" y="1354413"/>
            <a:ext cx="11267187" cy="4639987"/>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3"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chor="ctr">
            <a:no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5" name="Text Placeholder 18"/>
          <p:cNvSpPr>
            <a:spLocks noGrp="1"/>
          </p:cNvSpPr>
          <p:nvPr>
            <p:ph type="body" sz="quarter" idx="21" hasCustomPrompt="1"/>
          </p:nvPr>
        </p:nvSpPr>
        <p:spPr>
          <a:xfrm>
            <a:off x="448447" y="826265"/>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pic>
        <p:nvPicPr>
          <p:cNvPr id="2" name="Image 1">
            <a:extLst>
              <a:ext uri="{FF2B5EF4-FFF2-40B4-BE49-F238E27FC236}">
                <a16:creationId xmlns:a16="http://schemas.microsoft.com/office/drawing/2014/main" id="{96C3A7AC-4CDC-77B4-E00A-6ECACEB1801A}"/>
              </a:ext>
            </a:extLst>
          </p:cNvPr>
          <p:cNvPicPr>
            <a:picLocks noChangeAspect="1"/>
          </p:cNvPicPr>
          <p:nvPr userDrawn="1"/>
        </p:nvPicPr>
        <p:blipFill>
          <a:blip r:embed="rId2"/>
          <a:stretch>
            <a:fillRect/>
          </a:stretch>
        </p:blipFill>
        <p:spPr>
          <a:xfrm>
            <a:off x="476366" y="6354015"/>
            <a:ext cx="2267850" cy="269175"/>
          </a:xfrm>
          <a:prstGeom prst="rect">
            <a:avLst/>
          </a:prstGeom>
        </p:spPr>
      </p:pic>
    </p:spTree>
    <p:extLst>
      <p:ext uri="{BB962C8B-B14F-4D97-AF65-F5344CB8AC3E}">
        <p14:creationId xmlns:p14="http://schemas.microsoft.com/office/powerpoint/2010/main" val="19046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1 Color Bar">
    <p:spTree>
      <p:nvGrpSpPr>
        <p:cNvPr id="1" name=""/>
        <p:cNvGrpSpPr/>
        <p:nvPr/>
      </p:nvGrpSpPr>
      <p:grpSpPr>
        <a:xfrm>
          <a:off x="0" y="0"/>
          <a:ext cx="0" cy="0"/>
          <a:chOff x="0" y="0"/>
          <a:chExt cx="0" cy="0"/>
        </a:xfrm>
      </p:grpSpPr>
      <p:sp>
        <p:nvSpPr>
          <p:cNvPr id="26" name="Oval 25"/>
          <p:cNvSpPr/>
          <p:nvPr/>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28" name="Oval 27"/>
          <p:cNvSpPr/>
          <p:nvPr/>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30" name="Oval 29"/>
          <p:cNvSpPr/>
          <p:nvPr/>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1"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32" name="Oval 31"/>
          <p:cNvSpPr/>
          <p:nvPr/>
        </p:nvSpPr>
        <p:spPr>
          <a:xfrm>
            <a:off x="514509" y="246447"/>
            <a:ext cx="320040" cy="319566"/>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EAD95"/>
              </a:solidFill>
            </a:endParaRPr>
          </a:p>
        </p:txBody>
      </p:sp>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171450" indent="-171450">
              <a:buFont typeface="Arial" panose="020B0604020202020204" pitchFamily="34" charset="0"/>
              <a:buChar char="•"/>
              <a:defRPr>
                <a:solidFill>
                  <a:schemeClr val="bg2">
                    <a:lumMod val="10000"/>
                  </a:schemeClr>
                </a:solidFill>
              </a:defRPr>
            </a:lvl1pPr>
            <a:lvl2pPr marL="628650" indent="-171450">
              <a:buFont typeface="Arial" panose="020B0604020202020204" pitchFamily="34" charset="0"/>
              <a:buChar char="•"/>
              <a:defRPr>
                <a:solidFill>
                  <a:schemeClr val="bg2">
                    <a:lumMod val="10000"/>
                  </a:schemeClr>
                </a:solidFill>
              </a:defRPr>
            </a:lvl2pPr>
            <a:lvl3pPr marL="1085850" indent="-171450">
              <a:buFont typeface="Arial" panose="020B0604020202020204" pitchFamily="34" charset="0"/>
              <a:buChar char="•"/>
              <a:defRPr>
                <a:solidFill>
                  <a:schemeClr val="bg2">
                    <a:lumMod val="10000"/>
                  </a:schemeClr>
                </a:solidFill>
              </a:defRPr>
            </a:lvl3pPr>
            <a:lvl4pPr marL="1543050" indent="-171450">
              <a:buFont typeface="Arial" panose="020B0604020202020204" pitchFamily="34" charset="0"/>
              <a:buChar char="•"/>
              <a:defRPr>
                <a:solidFill>
                  <a:schemeClr val="bg2">
                    <a:lumMod val="10000"/>
                  </a:schemeClr>
                </a:solidFill>
              </a:defRPr>
            </a:lvl4pPr>
            <a:lvl5pPr marL="2000250" indent="-171450">
              <a:buFont typeface="Arial" panose="020B0604020202020204" pitchFamily="34" charset="0"/>
              <a:buChar cha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33"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7" name="Oval 16"/>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8"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rgbClr val="3EAD95"/>
                </a:solidFill>
                <a:latin typeface="Arial"/>
                <a:cs typeface="Arial Black"/>
              </a:defRPr>
            </a:lvl1pPr>
          </a:lstStyle>
          <a:p>
            <a:pPr lvl="0"/>
            <a:r>
              <a:rPr lang="en-US" dirty="0"/>
              <a:t>5</a:t>
            </a:r>
          </a:p>
        </p:txBody>
      </p:sp>
      <p:pic>
        <p:nvPicPr>
          <p:cNvPr id="2" name="Image 1">
            <a:extLst>
              <a:ext uri="{FF2B5EF4-FFF2-40B4-BE49-F238E27FC236}">
                <a16:creationId xmlns:a16="http://schemas.microsoft.com/office/drawing/2014/main" id="{87B7F1DF-E71C-AB12-90CB-F185FBDF7541}"/>
              </a:ext>
            </a:extLst>
          </p:cNvPr>
          <p:cNvPicPr>
            <a:picLocks noChangeAspect="1"/>
          </p:cNvPicPr>
          <p:nvPr userDrawn="1"/>
        </p:nvPicPr>
        <p:blipFill>
          <a:blip r:embed="rId2"/>
          <a:stretch>
            <a:fillRect/>
          </a:stretch>
        </p:blipFill>
        <p:spPr>
          <a:xfrm>
            <a:off x="476366" y="6354015"/>
            <a:ext cx="2267850" cy="269175"/>
          </a:xfrm>
          <a:prstGeom prst="rect">
            <a:avLst/>
          </a:prstGeom>
        </p:spPr>
      </p:pic>
    </p:spTree>
    <p:extLst>
      <p:ext uri="{BB962C8B-B14F-4D97-AF65-F5344CB8AC3E}">
        <p14:creationId xmlns:p14="http://schemas.microsoft.com/office/powerpoint/2010/main" val="71073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2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1" y="246446"/>
            <a:ext cx="426087"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1">
            <a:extLst>
              <a:ext uri="{FF2B5EF4-FFF2-40B4-BE49-F238E27FC236}">
                <a16:creationId xmlns:a16="http://schemas.microsoft.com/office/drawing/2014/main" id="{2C881F0C-242D-9A4F-8D93-45107C54254F}"/>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573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3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2993"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995" y="6336885"/>
            <a:ext cx="1414278" cy="405021"/>
          </a:xfrm>
          <a:prstGeom prst="rect">
            <a:avLst/>
          </a:prstGeom>
        </p:spPr>
      </p:pic>
      <p:pic>
        <p:nvPicPr>
          <p:cNvPr id="29" name="Picture 1">
            <a:extLst>
              <a:ext uri="{FF2B5EF4-FFF2-40B4-BE49-F238E27FC236}">
                <a16:creationId xmlns:a16="http://schemas.microsoft.com/office/drawing/2014/main" id="{483EFFA1-61EB-6E4F-927B-C8E4F8C75CDA}"/>
              </a:ext>
            </a:extLst>
          </p:cNvPr>
          <p:cNvPicPr/>
          <p:nvPr userDrawn="1"/>
        </p:nvPicPr>
        <p:blipFill rotWithShape="1">
          <a:blip r:embed="rId3"/>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69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9" name="Picture 1">
            <a:extLst>
              <a:ext uri="{FF2B5EF4-FFF2-40B4-BE49-F238E27FC236}">
                <a16:creationId xmlns:a16="http://schemas.microsoft.com/office/drawing/2014/main" id="{E80D2577-435B-8049-BF2F-140E30102E02}"/>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465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1"/>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8" y="259325"/>
            <a:ext cx="320040"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30" name="Picture 1">
            <a:extLst>
              <a:ext uri="{FF2B5EF4-FFF2-40B4-BE49-F238E27FC236}">
                <a16:creationId xmlns:a16="http://schemas.microsoft.com/office/drawing/2014/main" id="{0F8A0743-E3ED-3747-9521-59300BECEAD1}"/>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2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67187"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3" y="1304144"/>
            <a:ext cx="11267187" cy="469025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3" name="Picture 1">
            <a:extLst>
              <a:ext uri="{FF2B5EF4-FFF2-40B4-BE49-F238E27FC236}">
                <a16:creationId xmlns:a16="http://schemas.microsoft.com/office/drawing/2014/main" id="{CCD282ED-73B7-B04C-A016-236CC99F3E96}"/>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7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6" y="355658"/>
            <a:ext cx="887948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336553"/>
            <a:ext cx="11267187" cy="4657848"/>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5" y="726051"/>
            <a:ext cx="8867904"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6" name="Picture 1">
            <a:extLst>
              <a:ext uri="{FF2B5EF4-FFF2-40B4-BE49-F238E27FC236}">
                <a16:creationId xmlns:a16="http://schemas.microsoft.com/office/drawing/2014/main" id="{4711F778-F8D0-4A27-A2AD-FEB691C0C6BD}"/>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069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69" y="1304145"/>
            <a:ext cx="5497212" cy="4690256"/>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42652"/>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4" y="713045"/>
            <a:ext cx="1126718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5" name="Content Placeholder 4"/>
          <p:cNvSpPr>
            <a:spLocks noGrp="1"/>
          </p:cNvSpPr>
          <p:nvPr>
            <p:ph sz="quarter" idx="22" hasCustomPrompt="1"/>
          </p:nvPr>
        </p:nvSpPr>
        <p:spPr>
          <a:xfrm>
            <a:off x="462993" y="1334972"/>
            <a:ext cx="5552016" cy="4689475"/>
          </a:xfrm>
        </p:spPr>
        <p:txBody>
          <a:bodyPr/>
          <a:lstStyle>
            <a:lvl1pPr marL="285750" indent="-285750">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5" name="Picture 1">
            <a:extLst>
              <a:ext uri="{FF2B5EF4-FFF2-40B4-BE49-F238E27FC236}">
                <a16:creationId xmlns:a16="http://schemas.microsoft.com/office/drawing/2014/main" id="{1607DE25-9360-534C-A19C-EE132757DD6B}"/>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74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69" y="1304145"/>
            <a:ext cx="5497212" cy="4702700"/>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91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0" name="Content Placeholder 4"/>
          <p:cNvSpPr>
            <a:spLocks noGrp="1"/>
          </p:cNvSpPr>
          <p:nvPr>
            <p:ph sz="quarter" idx="22" hasCustomPrompt="1"/>
          </p:nvPr>
        </p:nvSpPr>
        <p:spPr>
          <a:xfrm>
            <a:off x="462993" y="1334972"/>
            <a:ext cx="5552016" cy="4689475"/>
          </a:xfrm>
        </p:spPr>
        <p:txBody>
          <a:bodyPr/>
          <a:lstStyle>
            <a:lvl1pPr marL="236538" indent="-236538">
              <a:buFont typeface="Arial" panose="020B0604020202020204" pitchFamily="34" charset="0"/>
              <a:buChar char="•"/>
              <a:defRPr baseline="0"/>
            </a:lvl1pPr>
          </a:lstStyle>
          <a:p>
            <a:pPr lvl="0"/>
            <a:r>
              <a:rPr lang="en-US" dirty="0"/>
              <a:t>Click Icons to add media</a:t>
            </a:r>
          </a:p>
        </p:txBody>
      </p:sp>
      <p:pic>
        <p:nvPicPr>
          <p:cNvPr id="15" name="Picture 1">
            <a:extLst>
              <a:ext uri="{FF2B5EF4-FFF2-40B4-BE49-F238E27FC236}">
                <a16:creationId xmlns:a16="http://schemas.microsoft.com/office/drawing/2014/main" id="{1C038596-9F56-054C-B0FE-6087231FCF54}"/>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35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Dark">
    <p:spTree>
      <p:nvGrpSpPr>
        <p:cNvPr id="1" name=""/>
        <p:cNvGrpSpPr/>
        <p:nvPr/>
      </p:nvGrpSpPr>
      <p:grpSpPr>
        <a:xfrm>
          <a:off x="0" y="0"/>
          <a:ext cx="0" cy="0"/>
          <a:chOff x="0" y="0"/>
          <a:chExt cx="0" cy="0"/>
        </a:xfrm>
      </p:grpSpPr>
      <p:sp>
        <p:nvSpPr>
          <p:cNvPr id="18" name="Text Placeholder 10"/>
          <p:cNvSpPr>
            <a:spLocks noGrp="1"/>
          </p:cNvSpPr>
          <p:nvPr>
            <p:ph type="body" sz="quarter" idx="11"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chemeClr val="tx1"/>
                </a:solidFill>
                <a:latin typeface="Arial" charset="0"/>
                <a:ea typeface="Arial" charset="0"/>
                <a:cs typeface="Arial" charset="0"/>
              </a:defRPr>
            </a:lvl1pPr>
          </a:lstStyle>
          <a:p>
            <a:pPr lvl="0"/>
            <a:r>
              <a:rPr lang="en-US" dirty="0"/>
              <a:t>PROJECT TITLE GOES HERE</a:t>
            </a:r>
          </a:p>
        </p:txBody>
      </p:sp>
      <p:sp>
        <p:nvSpPr>
          <p:cNvPr id="9" name="Text Placeholder 10"/>
          <p:cNvSpPr>
            <a:spLocks noGrp="1"/>
          </p:cNvSpPr>
          <p:nvPr>
            <p:ph type="body" sz="quarter" idx="18" hasCustomPrompt="1"/>
          </p:nvPr>
        </p:nvSpPr>
        <p:spPr>
          <a:xfrm>
            <a:off x="487787" y="3635128"/>
            <a:ext cx="11208664" cy="285795"/>
          </a:xfrm>
          <a:prstGeom prst="rect">
            <a:avLst/>
          </a:prstGeom>
        </p:spPr>
        <p:txBody>
          <a:bodyPr vert="horz" lIns="0" tIns="0" rIns="0" bIns="0">
            <a:normAutofit/>
          </a:bodyPr>
          <a:lstStyle>
            <a:lvl1pPr marL="0" indent="0">
              <a:buNone/>
              <a:defRPr sz="1800" b="0" i="0" kern="0" cap="none" spc="0" baseline="0">
                <a:solidFill>
                  <a:schemeClr val="tx1"/>
                </a:solidFill>
                <a:latin typeface="Arial" charset="0"/>
                <a:ea typeface="Arial" charset="0"/>
                <a:cs typeface="Arial" charset="0"/>
              </a:defRPr>
            </a:lvl1pPr>
          </a:lstStyle>
          <a:p>
            <a:pPr lvl="0"/>
            <a:r>
              <a:rPr lang="en-US" dirty="0"/>
              <a:t>PROJECT SUBTITLE GOES HERE</a:t>
            </a:r>
          </a:p>
        </p:txBody>
      </p:sp>
      <p:sp>
        <p:nvSpPr>
          <p:cNvPr id="3" name="Picture Placeholder 2"/>
          <p:cNvSpPr>
            <a:spLocks noGrp="1"/>
          </p:cNvSpPr>
          <p:nvPr>
            <p:ph type="pic" sz="quarter" idx="19" hasCustomPrompt="1"/>
          </p:nvPr>
        </p:nvSpPr>
        <p:spPr>
          <a:xfrm>
            <a:off x="487787" y="2488719"/>
            <a:ext cx="3169812" cy="630751"/>
          </a:xfrm>
        </p:spPr>
        <p:txBody>
          <a:bodyPr/>
          <a:lstStyle>
            <a:lvl1pPr marL="0" indent="0">
              <a:buNone/>
              <a:defRPr baseline="0">
                <a:solidFill>
                  <a:schemeClr val="bg1"/>
                </a:solidFill>
              </a:defRPr>
            </a:lvl1pPr>
          </a:lstStyle>
          <a:p>
            <a:r>
              <a:rPr lang="en-US" dirty="0"/>
              <a:t>Client Logo</a:t>
            </a:r>
          </a:p>
        </p:txBody>
      </p:sp>
      <p:sp>
        <p:nvSpPr>
          <p:cNvPr id="13" name="Text Placeholder 10"/>
          <p:cNvSpPr>
            <a:spLocks noGrp="1"/>
          </p:cNvSpPr>
          <p:nvPr>
            <p:ph type="body" sz="quarter" idx="21" hasCustomPrompt="1"/>
          </p:nvPr>
        </p:nvSpPr>
        <p:spPr>
          <a:xfrm>
            <a:off x="495545" y="4655539"/>
            <a:ext cx="11200907" cy="215683"/>
          </a:xfrm>
          <a:prstGeom prst="rect">
            <a:avLst/>
          </a:prstGeom>
        </p:spPr>
        <p:txBody>
          <a:bodyPr vert="horz" lIns="0" tIns="0" rIns="0" bIns="0">
            <a:normAutofit/>
          </a:bodyPr>
          <a:lstStyle>
            <a:lvl1pPr marL="0" indent="0">
              <a:buNone/>
              <a:defRPr sz="1600" b="1" i="0" kern="0" cap="none" spc="0" baseline="0">
                <a:solidFill>
                  <a:schemeClr val="tx1"/>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95545" y="4908832"/>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95545" y="5346037"/>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95544" y="5593323"/>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95544" y="5805816"/>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Website</a:t>
            </a:r>
          </a:p>
        </p:txBody>
      </p:sp>
      <p:sp>
        <p:nvSpPr>
          <p:cNvPr id="22" name="Text Placeholder 10"/>
          <p:cNvSpPr>
            <a:spLocks noGrp="1"/>
          </p:cNvSpPr>
          <p:nvPr>
            <p:ph type="body" sz="quarter" idx="26"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DATE GOES HERE</a:t>
            </a:r>
          </a:p>
        </p:txBody>
      </p:sp>
      <p:sp>
        <p:nvSpPr>
          <p:cNvPr id="4" name="AutoShape 2">
            <a:extLst>
              <a:ext uri="{FF2B5EF4-FFF2-40B4-BE49-F238E27FC236}">
                <a16:creationId xmlns:a16="http://schemas.microsoft.com/office/drawing/2014/main" id="{296D8569-24AB-406B-823E-0A42E1008565}"/>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2EE0770B-A398-C5A9-7D8A-420A3A1E5AB7}"/>
              </a:ext>
            </a:extLst>
          </p:cNvPr>
          <p:cNvPicPr>
            <a:picLocks noChangeAspect="1"/>
          </p:cNvPicPr>
          <p:nvPr userDrawn="1"/>
        </p:nvPicPr>
        <p:blipFill>
          <a:blip r:embed="rId2"/>
          <a:stretch>
            <a:fillRect/>
          </a:stretch>
        </p:blipFill>
        <p:spPr>
          <a:xfrm>
            <a:off x="505990" y="783693"/>
            <a:ext cx="3180257" cy="377470"/>
          </a:xfrm>
          <a:prstGeom prst="rect">
            <a:avLst/>
          </a:prstGeom>
        </p:spPr>
      </p:pic>
    </p:spTree>
    <p:extLst>
      <p:ext uri="{BB962C8B-B14F-4D97-AF65-F5344CB8AC3E}">
        <p14:creationId xmlns:p14="http://schemas.microsoft.com/office/powerpoint/2010/main" val="1471094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B Right Artwork">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5280145" y="1338938"/>
            <a:ext cx="4191233" cy="466790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1452"/>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4" y="721845"/>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6553"/>
            <a:ext cx="4606312" cy="4687894"/>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7" name="Picture 1">
            <a:extLst>
              <a:ext uri="{FF2B5EF4-FFF2-40B4-BE49-F238E27FC236}">
                <a16:creationId xmlns:a16="http://schemas.microsoft.com/office/drawing/2014/main" id="{5E821466-4BBE-44C5-9144-CF132BBEA8D9}"/>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2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C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2994"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7" name="Picture Placeholder 2"/>
          <p:cNvSpPr>
            <a:spLocks noGrp="1"/>
          </p:cNvSpPr>
          <p:nvPr>
            <p:ph type="pic" sz="quarter" idx="28"/>
          </p:nvPr>
        </p:nvSpPr>
        <p:spPr>
          <a:xfrm>
            <a:off x="3342859" y="1314815"/>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28" name="Picture Placeholder 2"/>
          <p:cNvSpPr>
            <a:spLocks noGrp="1"/>
          </p:cNvSpPr>
          <p:nvPr>
            <p:ph type="pic" sz="quarter" idx="29"/>
          </p:nvPr>
        </p:nvSpPr>
        <p:spPr>
          <a:xfrm>
            <a:off x="6317810"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9" name="Picture Placeholder 2"/>
          <p:cNvSpPr>
            <a:spLocks noGrp="1"/>
          </p:cNvSpPr>
          <p:nvPr>
            <p:ph type="pic" sz="quarter" idx="30"/>
          </p:nvPr>
        </p:nvSpPr>
        <p:spPr>
          <a:xfrm>
            <a:off x="9326666"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13" name="Text Placeholder 10"/>
          <p:cNvSpPr>
            <a:spLocks noGrp="1"/>
          </p:cNvSpPr>
          <p:nvPr>
            <p:ph type="body" sz="quarter" idx="13"/>
          </p:nvPr>
        </p:nvSpPr>
        <p:spPr>
          <a:xfrm>
            <a:off x="3325271"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5318" y="3154640"/>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6666" y="3154640"/>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2409"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03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462995" y="720778"/>
            <a:ext cx="11267187"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30" name="Picture Placeholder 2"/>
          <p:cNvSpPr>
            <a:spLocks noGrp="1"/>
          </p:cNvSpPr>
          <p:nvPr>
            <p:ph type="pic" sz="quarter" idx="31"/>
          </p:nvPr>
        </p:nvSpPr>
        <p:spPr>
          <a:xfrm>
            <a:off x="431582"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31" name="Picture Placeholder 2"/>
          <p:cNvSpPr>
            <a:spLocks noGrp="1"/>
          </p:cNvSpPr>
          <p:nvPr>
            <p:ph type="pic" sz="quarter" idx="32"/>
          </p:nvPr>
        </p:nvSpPr>
        <p:spPr>
          <a:xfrm>
            <a:off x="3311447" y="4072115"/>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32" name="Picture Placeholder 2"/>
          <p:cNvSpPr>
            <a:spLocks noGrp="1"/>
          </p:cNvSpPr>
          <p:nvPr>
            <p:ph type="pic" sz="quarter" idx="33"/>
          </p:nvPr>
        </p:nvSpPr>
        <p:spPr>
          <a:xfrm>
            <a:off x="6286398"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33" name="Picture Placeholder 2"/>
          <p:cNvSpPr>
            <a:spLocks noGrp="1"/>
          </p:cNvSpPr>
          <p:nvPr>
            <p:ph type="pic" sz="quarter" idx="34"/>
          </p:nvPr>
        </p:nvSpPr>
        <p:spPr>
          <a:xfrm>
            <a:off x="9295254"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pic>
        <p:nvPicPr>
          <p:cNvPr id="34" name="Picture 1">
            <a:extLst>
              <a:ext uri="{FF2B5EF4-FFF2-40B4-BE49-F238E27FC236}">
                <a16:creationId xmlns:a16="http://schemas.microsoft.com/office/drawing/2014/main" id="{C11F9601-3AAE-4347-8B19-7F64EC5A718C}"/>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147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C w/o Subtitle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5529"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7" name="Picture Placeholder 2"/>
          <p:cNvSpPr>
            <a:spLocks noGrp="1"/>
          </p:cNvSpPr>
          <p:nvPr>
            <p:ph type="pic" sz="quarter" idx="28"/>
          </p:nvPr>
        </p:nvSpPr>
        <p:spPr>
          <a:xfrm>
            <a:off x="3345394" y="1307954"/>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endParaRPr lang="en-US" dirty="0"/>
          </a:p>
        </p:txBody>
      </p:sp>
      <p:sp>
        <p:nvSpPr>
          <p:cNvPr id="28" name="Picture Placeholder 2"/>
          <p:cNvSpPr>
            <a:spLocks noGrp="1"/>
          </p:cNvSpPr>
          <p:nvPr>
            <p:ph type="pic" sz="quarter" idx="29"/>
          </p:nvPr>
        </p:nvSpPr>
        <p:spPr>
          <a:xfrm>
            <a:off x="6320345"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29" name="Picture Placeholder 2"/>
          <p:cNvSpPr>
            <a:spLocks noGrp="1"/>
          </p:cNvSpPr>
          <p:nvPr>
            <p:ph type="pic" sz="quarter" idx="30"/>
          </p:nvPr>
        </p:nvSpPr>
        <p:spPr>
          <a:xfrm>
            <a:off x="9329201"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a:t>Click icon to add picture</a:t>
            </a:r>
          </a:p>
        </p:txBody>
      </p:sp>
      <p:sp>
        <p:nvSpPr>
          <p:cNvPr id="13" name="Text Placeholder 10"/>
          <p:cNvSpPr>
            <a:spLocks noGrp="1"/>
          </p:cNvSpPr>
          <p:nvPr>
            <p:ph type="body" sz="quarter" idx="13"/>
          </p:nvPr>
        </p:nvSpPr>
        <p:spPr>
          <a:xfrm>
            <a:off x="3327806" y="315844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7853" y="3147779"/>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9200" y="3147779"/>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4943" y="315844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1453"/>
            <a:ext cx="1126718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5" name="Picture 1">
            <a:extLst>
              <a:ext uri="{FF2B5EF4-FFF2-40B4-BE49-F238E27FC236}">
                <a16:creationId xmlns:a16="http://schemas.microsoft.com/office/drawing/2014/main" id="{E8896683-40BA-4742-BD64-95C3E9C23CB7}"/>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04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462995" y="5656371"/>
            <a:ext cx="11267187"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7" name="Content Placeholder 4"/>
          <p:cNvSpPr>
            <a:spLocks noGrp="1"/>
          </p:cNvSpPr>
          <p:nvPr>
            <p:ph sz="quarter" idx="22" hasCustomPrompt="1"/>
          </p:nvPr>
        </p:nvSpPr>
        <p:spPr>
          <a:xfrm>
            <a:off x="462993" y="351452"/>
            <a:ext cx="11252640" cy="5085152"/>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2" name="Picture 1">
            <a:extLst>
              <a:ext uri="{FF2B5EF4-FFF2-40B4-BE49-F238E27FC236}">
                <a16:creationId xmlns:a16="http://schemas.microsoft.com/office/drawing/2014/main" id="{8C2544A2-F9AE-BE40-A358-4C2D0AAD472D}"/>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684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4972"/>
            <a:ext cx="11267187" cy="4689475"/>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sp>
        <p:nvSpPr>
          <p:cNvPr id="15"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448447" y="826265"/>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dirty="0"/>
              <a:t>Question Goes Here</a:t>
            </a:r>
          </a:p>
        </p:txBody>
      </p:sp>
      <p:pic>
        <p:nvPicPr>
          <p:cNvPr id="12" name="Picture 1">
            <a:extLst>
              <a:ext uri="{FF2B5EF4-FFF2-40B4-BE49-F238E27FC236}">
                <a16:creationId xmlns:a16="http://schemas.microsoft.com/office/drawing/2014/main" id="{BD379497-5880-48A1-A6A5-D239D7B4EC0C}"/>
              </a:ext>
            </a:extLst>
          </p:cNvPr>
          <p:cNvPicPr/>
          <p:nvPr userDrawn="1"/>
        </p:nvPicPr>
        <p:blipFill rotWithShape="1">
          <a:blip r:embed="rId2"/>
          <a:srcRect l="51202" t="41706" r="3429" b="32576"/>
          <a:stretch/>
        </p:blipFill>
        <p:spPr bwMode="auto">
          <a:xfrm>
            <a:off x="458437" y="6309698"/>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6125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2027138" y="1320219"/>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1" name="Text Placeholder 18"/>
          <p:cNvSpPr>
            <a:spLocks noGrp="1"/>
          </p:cNvSpPr>
          <p:nvPr>
            <p:ph type="body" sz="quarter" idx="18" hasCustomPrompt="1"/>
          </p:nvPr>
        </p:nvSpPr>
        <p:spPr>
          <a:xfrm>
            <a:off x="488517" y="357610"/>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88518" y="728003"/>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Commentary on goal and protocols.</a:t>
            </a:r>
          </a:p>
        </p:txBody>
      </p:sp>
      <p:sp>
        <p:nvSpPr>
          <p:cNvPr id="15" name="Text Placeholder 2"/>
          <p:cNvSpPr>
            <a:spLocks noGrp="1"/>
          </p:cNvSpPr>
          <p:nvPr>
            <p:ph type="body" sz="quarter" idx="22" hasCustomPrompt="1"/>
          </p:nvPr>
        </p:nvSpPr>
        <p:spPr>
          <a:xfrm>
            <a:off x="2027138" y="2600706"/>
            <a:ext cx="9703044" cy="822800"/>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50" y="5161685"/>
            <a:ext cx="822798" cy="822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50" y="2600708"/>
            <a:ext cx="822798" cy="8227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50" y="3881197"/>
            <a:ext cx="822798" cy="8227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24" y="1320219"/>
            <a:ext cx="822798" cy="822798"/>
          </a:xfrm>
          <a:prstGeom prst="rect">
            <a:avLst/>
          </a:prstGeom>
        </p:spPr>
      </p:pic>
      <p:sp>
        <p:nvSpPr>
          <p:cNvPr id="22" name="Text Placeholder 2"/>
          <p:cNvSpPr>
            <a:spLocks noGrp="1"/>
          </p:cNvSpPr>
          <p:nvPr>
            <p:ph type="body" sz="quarter" idx="23" hasCustomPrompt="1"/>
          </p:nvPr>
        </p:nvSpPr>
        <p:spPr>
          <a:xfrm>
            <a:off x="2027137" y="3881196"/>
            <a:ext cx="9703044" cy="822799"/>
          </a:xfrm>
        </p:spPr>
        <p:txBody>
          <a:bodyPr anchor="t" anchorCtr="0"/>
          <a:lstStyle>
            <a:lvl1pPr marL="0" indent="0">
              <a:buNone/>
              <a:defRPr>
                <a:solidFill>
                  <a:schemeClr val="tx1"/>
                </a:solidFill>
              </a:defRPr>
            </a:lvl1pPr>
          </a:lstStyle>
          <a:p>
            <a:pPr lvl="0"/>
            <a:r>
              <a:rPr lang="en-US" dirty="0"/>
              <a:t>Third point here.</a:t>
            </a:r>
          </a:p>
          <a:p>
            <a:pPr lvl="0"/>
            <a:endParaRPr lang="en-US" dirty="0"/>
          </a:p>
          <a:p>
            <a:pPr lvl="0"/>
            <a:endParaRPr lang="en-US" dirty="0"/>
          </a:p>
        </p:txBody>
      </p:sp>
      <p:sp>
        <p:nvSpPr>
          <p:cNvPr id="23" name="Text Placeholder 2"/>
          <p:cNvSpPr>
            <a:spLocks noGrp="1"/>
          </p:cNvSpPr>
          <p:nvPr>
            <p:ph type="body" sz="quarter" idx="24" hasCustomPrompt="1"/>
          </p:nvPr>
        </p:nvSpPr>
        <p:spPr>
          <a:xfrm>
            <a:off x="2052662" y="5161684"/>
            <a:ext cx="9703044" cy="822799"/>
          </a:xfrm>
        </p:spPr>
        <p:txBody>
          <a:bodyPr anchor="t" anchorCtr="0"/>
          <a:lstStyle>
            <a:lvl1pPr marL="0" indent="0">
              <a:buNone/>
              <a:defRPr>
                <a:solidFill>
                  <a:schemeClr val="tx1"/>
                </a:solidFill>
              </a:defRPr>
            </a:lvl1pPr>
          </a:lstStyle>
          <a:p>
            <a:pPr lvl="0"/>
            <a:r>
              <a:rPr lang="en-US" dirty="0"/>
              <a:t>Fourth point here.</a:t>
            </a:r>
          </a:p>
          <a:p>
            <a:pPr lvl="0"/>
            <a:endParaRPr lang="en-US" dirty="0"/>
          </a:p>
          <a:p>
            <a:pPr lvl="0"/>
            <a:endParaRPr lang="en-US" dirty="0"/>
          </a:p>
        </p:txBody>
      </p:sp>
      <p:sp>
        <p:nvSpPr>
          <p:cNvPr id="18"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0" name="Picture 1">
            <a:extLst>
              <a:ext uri="{FF2B5EF4-FFF2-40B4-BE49-F238E27FC236}">
                <a16:creationId xmlns:a16="http://schemas.microsoft.com/office/drawing/2014/main" id="{C7167074-497F-4A42-BCAB-F2FFE3878957}"/>
              </a:ext>
            </a:extLst>
          </p:cNvPr>
          <p:cNvPicPr/>
          <p:nvPr userDrawn="1"/>
        </p:nvPicPr>
        <p:blipFill rotWithShape="1">
          <a:blip r:embed="rId6"/>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731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49" y="1104483"/>
            <a:ext cx="1363576" cy="1369053"/>
          </a:xfrm>
          <a:prstGeom prst="rect">
            <a:avLst/>
          </a:prstGeom>
          <a:noFill/>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641" y="2335567"/>
            <a:ext cx="1422615" cy="1428329"/>
          </a:xfrm>
          <a:prstGeom prst="rect">
            <a:avLst/>
          </a:prstGeom>
          <a:noFill/>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136" y="3571585"/>
            <a:ext cx="1414229" cy="1419909"/>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503" y="4875837"/>
            <a:ext cx="1407060" cy="1412711"/>
          </a:xfrm>
          <a:prstGeom prst="rect">
            <a:avLst/>
          </a:prstGeom>
          <a:noFill/>
        </p:spPr>
      </p:pic>
      <p:sp>
        <p:nvSpPr>
          <p:cNvPr id="11" name="Text Placeholder 18"/>
          <p:cNvSpPr>
            <a:spLocks noGrp="1"/>
          </p:cNvSpPr>
          <p:nvPr>
            <p:ph type="body" sz="quarter" idx="18" hasCustomPrompt="1"/>
          </p:nvPr>
        </p:nvSpPr>
        <p:spPr>
          <a:xfrm>
            <a:off x="462993" y="356391"/>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62994" y="726784"/>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Showing Harris tools used.</a:t>
            </a:r>
          </a:p>
        </p:txBody>
      </p:sp>
      <p:sp>
        <p:nvSpPr>
          <p:cNvPr id="10" name="Text Placeholder 2"/>
          <p:cNvSpPr>
            <a:spLocks noGrp="1"/>
          </p:cNvSpPr>
          <p:nvPr>
            <p:ph type="body" sz="quarter" idx="23" hasCustomPrompt="1"/>
          </p:nvPr>
        </p:nvSpPr>
        <p:spPr>
          <a:xfrm>
            <a:off x="2027138" y="1302827"/>
            <a:ext cx="9703044" cy="822798"/>
          </a:xfrm>
        </p:spPr>
        <p:txBody>
          <a:bodyPr anchor="t" anchorCtr="0"/>
          <a:lstStyle>
            <a:lvl1pPr marL="0" indent="0">
              <a:buNone/>
              <a:defRPr>
                <a:solidFill>
                  <a:schemeClr val="tx1"/>
                </a:solidFill>
              </a:defRPr>
            </a:lvl1pPr>
          </a:lstStyle>
          <a:p>
            <a:pPr lvl="0"/>
            <a:r>
              <a:rPr lang="en-US" dirty="0" err="1"/>
              <a:t>PowerSuite</a:t>
            </a:r>
            <a:endParaRPr lang="en-US" dirty="0"/>
          </a:p>
          <a:p>
            <a:pPr lvl="0"/>
            <a:r>
              <a:rPr lang="en-US" dirty="0"/>
              <a:t>We conducted research using our proprietary tool, </a:t>
            </a:r>
            <a:r>
              <a:rPr lang="en-US" dirty="0" err="1"/>
              <a:t>PowerSuite</a:t>
            </a:r>
            <a:r>
              <a:rPr lang="en-US" dirty="0"/>
              <a:t> to provide XYZ results...</a:t>
            </a:r>
          </a:p>
        </p:txBody>
      </p:sp>
      <p:sp>
        <p:nvSpPr>
          <p:cNvPr id="16" name="Text Placeholder 2"/>
          <p:cNvSpPr>
            <a:spLocks noGrp="1"/>
          </p:cNvSpPr>
          <p:nvPr>
            <p:ph type="body" sz="quarter" idx="24" hasCustomPrompt="1"/>
          </p:nvPr>
        </p:nvSpPr>
        <p:spPr>
          <a:xfrm>
            <a:off x="2027138" y="2556209"/>
            <a:ext cx="9703044" cy="822798"/>
          </a:xfrm>
        </p:spPr>
        <p:txBody>
          <a:bodyPr anchor="t" anchorCtr="0"/>
          <a:lstStyle>
            <a:lvl1pPr marL="0" indent="0">
              <a:buNone/>
              <a:defRPr>
                <a:solidFill>
                  <a:schemeClr val="tx1"/>
                </a:solidFill>
              </a:defRPr>
            </a:lvl1pPr>
          </a:lstStyle>
          <a:p>
            <a:pPr lvl="0"/>
            <a:r>
              <a:rPr lang="en-US" dirty="0"/>
              <a:t>Employee research</a:t>
            </a:r>
          </a:p>
          <a:p>
            <a:pPr lvl="0"/>
            <a:r>
              <a:rPr lang="en-US" dirty="0"/>
              <a:t>We conducted employee research…</a:t>
            </a:r>
          </a:p>
          <a:p>
            <a:pPr lvl="0"/>
            <a:endParaRPr lang="en-US" dirty="0"/>
          </a:p>
        </p:txBody>
      </p:sp>
      <p:sp>
        <p:nvSpPr>
          <p:cNvPr id="23" name="Text Placeholder 2"/>
          <p:cNvSpPr>
            <a:spLocks noGrp="1"/>
          </p:cNvSpPr>
          <p:nvPr>
            <p:ph type="body" sz="quarter" idx="25" hasCustomPrompt="1"/>
          </p:nvPr>
        </p:nvSpPr>
        <p:spPr>
          <a:xfrm>
            <a:off x="2027137" y="3772299"/>
            <a:ext cx="9703044" cy="822798"/>
          </a:xfrm>
        </p:spPr>
        <p:txBody>
          <a:bodyPr anchor="t" anchorCtr="0"/>
          <a:lstStyle>
            <a:lvl1pPr marL="0" indent="0">
              <a:buNone/>
              <a:defRPr baseline="0">
                <a:solidFill>
                  <a:schemeClr val="tx1"/>
                </a:solidFill>
              </a:defRPr>
            </a:lvl1pPr>
          </a:lstStyle>
          <a:p>
            <a:pPr lvl="0"/>
            <a:r>
              <a:rPr lang="en-US" dirty="0"/>
              <a:t>Stakeholder Relationships</a:t>
            </a:r>
          </a:p>
          <a:p>
            <a:pPr lvl="0"/>
            <a:r>
              <a:rPr lang="en-US" dirty="0"/>
              <a:t>We conducted stakeholder relationship analytics…</a:t>
            </a:r>
          </a:p>
        </p:txBody>
      </p:sp>
      <p:sp>
        <p:nvSpPr>
          <p:cNvPr id="24" name="Text Placeholder 2"/>
          <p:cNvSpPr>
            <a:spLocks noGrp="1"/>
          </p:cNvSpPr>
          <p:nvPr>
            <p:ph type="body" sz="quarter" idx="26" hasCustomPrompt="1"/>
          </p:nvPr>
        </p:nvSpPr>
        <p:spPr>
          <a:xfrm>
            <a:off x="2012590" y="5034565"/>
            <a:ext cx="9703044" cy="822798"/>
          </a:xfrm>
        </p:spPr>
        <p:txBody>
          <a:bodyPr anchor="t" anchorCtr="0"/>
          <a:lstStyle>
            <a:lvl1pPr marL="0" indent="0">
              <a:buNone/>
              <a:defRPr baseline="0">
                <a:solidFill>
                  <a:schemeClr val="tx1"/>
                </a:solidFill>
              </a:defRPr>
            </a:lvl1pPr>
          </a:lstStyle>
          <a:p>
            <a:pPr lvl="0"/>
            <a:r>
              <a:rPr lang="en-US" dirty="0"/>
              <a:t>Branding &amp; Communications</a:t>
            </a:r>
          </a:p>
          <a:p>
            <a:pPr lvl="0"/>
            <a:r>
              <a:rPr lang="en-US" dirty="0"/>
              <a:t>We determined branding &amp; communications strategies…</a:t>
            </a:r>
          </a:p>
          <a:p>
            <a:pPr lvl="0"/>
            <a:endParaRPr lang="en-US" dirty="0"/>
          </a:p>
          <a:p>
            <a:pPr lvl="0"/>
            <a:endParaRPr lang="en-US" dirty="0"/>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1" name="Picture 1">
            <a:extLst>
              <a:ext uri="{FF2B5EF4-FFF2-40B4-BE49-F238E27FC236}">
                <a16:creationId xmlns:a16="http://schemas.microsoft.com/office/drawing/2014/main" id="{C2F96D7F-EEE7-784E-AAB3-6A797C34152B}"/>
              </a:ext>
            </a:extLst>
          </p:cNvPr>
          <p:cNvPicPr/>
          <p:nvPr userDrawn="1"/>
        </p:nvPicPr>
        <p:blipFill rotWithShape="1">
          <a:blip r:embed="rId6"/>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8211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554830" y="5119710"/>
            <a:ext cx="822960"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Text Placeholder 18"/>
          <p:cNvSpPr>
            <a:spLocks noGrp="1"/>
          </p:cNvSpPr>
          <p:nvPr>
            <p:ph type="body" sz="quarter" idx="28" hasCustomPrompt="1"/>
          </p:nvPr>
        </p:nvSpPr>
        <p:spPr>
          <a:xfrm>
            <a:off x="426041" y="5119709"/>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4</a:t>
            </a:r>
          </a:p>
        </p:txBody>
      </p:sp>
      <p:sp>
        <p:nvSpPr>
          <p:cNvPr id="35" name="Oval 34"/>
          <p:cNvSpPr/>
          <p:nvPr/>
        </p:nvSpPr>
        <p:spPr>
          <a:xfrm>
            <a:off x="554829" y="3849474"/>
            <a:ext cx="822960"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Text Placeholder 18"/>
          <p:cNvSpPr>
            <a:spLocks noGrp="1"/>
          </p:cNvSpPr>
          <p:nvPr>
            <p:ph type="body" sz="quarter" idx="27" hasCustomPrompt="1"/>
          </p:nvPr>
        </p:nvSpPr>
        <p:spPr>
          <a:xfrm>
            <a:off x="426040" y="3849473"/>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3</a:t>
            </a:r>
          </a:p>
        </p:txBody>
      </p:sp>
      <p:sp>
        <p:nvSpPr>
          <p:cNvPr id="33" name="Oval 32"/>
          <p:cNvSpPr/>
          <p:nvPr/>
        </p:nvSpPr>
        <p:spPr>
          <a:xfrm>
            <a:off x="554830" y="2594189"/>
            <a:ext cx="822960"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Text Placeholder 18"/>
          <p:cNvSpPr>
            <a:spLocks noGrp="1"/>
          </p:cNvSpPr>
          <p:nvPr>
            <p:ph type="body" sz="quarter" idx="26" hasCustomPrompt="1"/>
          </p:nvPr>
        </p:nvSpPr>
        <p:spPr>
          <a:xfrm>
            <a:off x="426041" y="2594188"/>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2</a:t>
            </a:r>
          </a:p>
        </p:txBody>
      </p:sp>
      <p:sp>
        <p:nvSpPr>
          <p:cNvPr id="2" name="Oval 1"/>
          <p:cNvSpPr/>
          <p:nvPr/>
        </p:nvSpPr>
        <p:spPr>
          <a:xfrm>
            <a:off x="554829" y="1304145"/>
            <a:ext cx="822960" cy="822798"/>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ext Placeholder 18"/>
          <p:cNvSpPr>
            <a:spLocks noGrp="1"/>
          </p:cNvSpPr>
          <p:nvPr>
            <p:ph type="body" sz="quarter" idx="18" hasCustomPrompt="1"/>
          </p:nvPr>
        </p:nvSpPr>
        <p:spPr>
          <a:xfrm>
            <a:off x="462993" y="351452"/>
            <a:ext cx="9008384"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Key </a:t>
            </a:r>
            <a:r>
              <a:rPr lang="en-US" dirty="0" err="1"/>
              <a:t>Learnings</a:t>
            </a:r>
            <a:endParaRPr lang="en-US" dirty="0"/>
          </a:p>
        </p:txBody>
      </p:sp>
      <p:sp>
        <p:nvSpPr>
          <p:cNvPr id="13" name="Text Placeholder 2"/>
          <p:cNvSpPr>
            <a:spLocks noGrp="1"/>
          </p:cNvSpPr>
          <p:nvPr>
            <p:ph type="body" sz="quarter" idx="20" hasCustomPrompt="1"/>
          </p:nvPr>
        </p:nvSpPr>
        <p:spPr>
          <a:xfrm>
            <a:off x="2027138" y="1323953"/>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7" name="Text Placeholder 2"/>
          <p:cNvSpPr>
            <a:spLocks noGrp="1"/>
          </p:cNvSpPr>
          <p:nvPr>
            <p:ph type="body" sz="quarter" idx="22" hasCustomPrompt="1"/>
          </p:nvPr>
        </p:nvSpPr>
        <p:spPr>
          <a:xfrm>
            <a:off x="2027137" y="2589205"/>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4" name="Text Placeholder 2"/>
          <p:cNvSpPr>
            <a:spLocks noGrp="1"/>
          </p:cNvSpPr>
          <p:nvPr>
            <p:ph type="body" sz="quarter" idx="23" hasCustomPrompt="1"/>
          </p:nvPr>
        </p:nvSpPr>
        <p:spPr>
          <a:xfrm>
            <a:off x="2027135" y="3854457"/>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5" name="Text Placeholder 2"/>
          <p:cNvSpPr>
            <a:spLocks noGrp="1"/>
          </p:cNvSpPr>
          <p:nvPr>
            <p:ph type="body" sz="quarter" idx="24" hasCustomPrompt="1"/>
          </p:nvPr>
        </p:nvSpPr>
        <p:spPr>
          <a:xfrm>
            <a:off x="2027135" y="5119710"/>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6" name="Text Placeholder 18"/>
          <p:cNvSpPr>
            <a:spLocks noGrp="1"/>
          </p:cNvSpPr>
          <p:nvPr>
            <p:ph type="body" sz="quarter" idx="25" hasCustomPrompt="1"/>
          </p:nvPr>
        </p:nvSpPr>
        <p:spPr>
          <a:xfrm>
            <a:off x="426040" y="1304144"/>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a:t>1</a:t>
            </a:r>
            <a:endParaRPr lang="en-US" dirty="0"/>
          </a:p>
        </p:txBody>
      </p:sp>
      <p:sp>
        <p:nvSpPr>
          <p:cNvPr id="20"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2" name="Picture 1">
            <a:extLst>
              <a:ext uri="{FF2B5EF4-FFF2-40B4-BE49-F238E27FC236}">
                <a16:creationId xmlns:a16="http://schemas.microsoft.com/office/drawing/2014/main" id="{6E07DC05-41FE-E143-B0A5-282F94AA5D00}"/>
              </a:ext>
            </a:extLst>
          </p:cNvPr>
          <p:cNvPicPr/>
          <p:nvPr userDrawn="1"/>
        </p:nvPicPr>
        <p:blipFill rotWithShape="1">
          <a:blip r:embed="rId2"/>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53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125"/>
          <a:stretch/>
        </p:blipFill>
        <p:spPr>
          <a:xfrm>
            <a:off x="0" y="-1653336"/>
            <a:ext cx="12222286" cy="8943135"/>
          </a:xfrm>
          <a:prstGeom prst="rect">
            <a:avLst/>
          </a:prstGeom>
        </p:spPr>
      </p:pic>
      <p:sp>
        <p:nvSpPr>
          <p:cNvPr id="7" name="Text Placeholder 18"/>
          <p:cNvSpPr>
            <a:spLocks noGrp="1"/>
          </p:cNvSpPr>
          <p:nvPr>
            <p:ph type="body" sz="quarter" idx="18" hasCustomPrompt="1"/>
          </p:nvPr>
        </p:nvSpPr>
        <p:spPr>
          <a:xfrm>
            <a:off x="462993" y="353457"/>
            <a:ext cx="850402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462996" y="1304145"/>
            <a:ext cx="8386037" cy="4690256"/>
          </a:xfrm>
        </p:spPr>
        <p:txBody>
          <a:bodyPr/>
          <a:lstStyle>
            <a:lvl1pPr marL="236538" indent="-236538">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462994" y="723850"/>
            <a:ext cx="8514981"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pic>
        <p:nvPicPr>
          <p:cNvPr id="4" name="Image 3">
            <a:extLst>
              <a:ext uri="{FF2B5EF4-FFF2-40B4-BE49-F238E27FC236}">
                <a16:creationId xmlns:a16="http://schemas.microsoft.com/office/drawing/2014/main" id="{234F68A3-827E-867B-7A13-C3CDF5013DBC}"/>
              </a:ext>
            </a:extLst>
          </p:cNvPr>
          <p:cNvPicPr>
            <a:picLocks noChangeAspect="1"/>
          </p:cNvPicPr>
          <p:nvPr userDrawn="1"/>
        </p:nvPicPr>
        <p:blipFill>
          <a:blip r:embed="rId3"/>
          <a:stretch>
            <a:fillRect/>
          </a:stretch>
        </p:blipFill>
        <p:spPr>
          <a:xfrm>
            <a:off x="462993" y="6350156"/>
            <a:ext cx="2601480" cy="308774"/>
          </a:xfrm>
          <a:prstGeom prst="rect">
            <a:avLst/>
          </a:prstGeom>
        </p:spPr>
      </p:pic>
    </p:spTree>
    <p:extLst>
      <p:ext uri="{BB962C8B-B14F-4D97-AF65-F5344CB8AC3E}">
        <p14:creationId xmlns:p14="http://schemas.microsoft.com/office/powerpoint/2010/main" val="20289371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Text Placeholder 10"/>
          <p:cNvSpPr>
            <a:spLocks noGrp="1"/>
          </p:cNvSpPr>
          <p:nvPr>
            <p:ph type="body" sz="quarter" idx="21" hasCustomPrompt="1"/>
          </p:nvPr>
        </p:nvSpPr>
        <p:spPr>
          <a:xfrm>
            <a:off x="487787" y="33193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7054986" y="3319396"/>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487787" y="3655849"/>
            <a:ext cx="556480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cxnSp>
        <p:nvCxnSpPr>
          <p:cNvPr id="10" name="Straight Connector 9"/>
          <p:cNvCxnSpPr/>
          <p:nvPr userDrawn="1"/>
        </p:nvCxnSpPr>
        <p:spPr>
          <a:xfrm>
            <a:off x="462994" y="4034467"/>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6173133" y="3655849"/>
            <a:ext cx="5523319"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3764547" y="33193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487787" y="4203029"/>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3764547" y="4203029"/>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7054986" y="4203029"/>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477722" y="4533085"/>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6173133" y="4533085"/>
            <a:ext cx="5523319"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cxnSp>
        <p:nvCxnSpPr>
          <p:cNvPr id="18" name="Straight Connector 17"/>
          <p:cNvCxnSpPr/>
          <p:nvPr userDrawn="1"/>
        </p:nvCxnSpPr>
        <p:spPr>
          <a:xfrm>
            <a:off x="462994" y="4911000"/>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505611" y="5078994"/>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3782371" y="5078994"/>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7072810" y="5078994"/>
            <a:ext cx="4623641"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495546" y="5414989"/>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6180269" y="5414989"/>
            <a:ext cx="5516183" cy="215387"/>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462993" y="2353836"/>
            <a:ext cx="11191624" cy="406190"/>
          </a:xfrm>
          <a:prstGeom prst="rect">
            <a:avLst/>
          </a:prstGeom>
        </p:spPr>
        <p:txBody>
          <a:bodyPr vert="horz" lIns="0" tIns="0" rIns="0" bIns="0">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Thank you!</a:t>
            </a:r>
          </a:p>
        </p:txBody>
      </p:sp>
    </p:spTree>
    <p:extLst>
      <p:ext uri="{BB962C8B-B14F-4D97-AF65-F5344CB8AC3E}">
        <p14:creationId xmlns:p14="http://schemas.microsoft.com/office/powerpoint/2010/main" val="136904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1"/>
            <a:ext cx="12752173" cy="6857999"/>
          </a:xfrm>
          <a:prstGeom prst="rect">
            <a:avLst/>
          </a:prstGeom>
        </p:spPr>
      </p:pic>
      <p:sp>
        <p:nvSpPr>
          <p:cNvPr id="7" name="Text Placeholder 18"/>
          <p:cNvSpPr>
            <a:spLocks noGrp="1"/>
          </p:cNvSpPr>
          <p:nvPr>
            <p:ph type="body" sz="quarter" idx="18" hasCustomPrompt="1"/>
          </p:nvPr>
        </p:nvSpPr>
        <p:spPr>
          <a:xfrm>
            <a:off x="462993" y="351453"/>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7" y="1304146"/>
            <a:ext cx="821483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6" name="Picture 5">
            <a:extLst>
              <a:ext uri="{FF2B5EF4-FFF2-40B4-BE49-F238E27FC236}">
                <a16:creationId xmlns:a16="http://schemas.microsoft.com/office/drawing/2014/main" id="{30A5BEA5-BA2B-EC4F-8BB1-2BE9F787FF31}"/>
              </a:ext>
            </a:extLst>
          </p:cNvPr>
          <p:cNvPicPr>
            <a:picLocks noChangeAspect="1"/>
          </p:cNvPicPr>
          <p:nvPr userDrawn="1"/>
        </p:nvPicPr>
        <p:blipFill rotWithShape="1">
          <a:blip r:embed="rId3"/>
          <a:srcRect r="71468"/>
          <a:stretch/>
        </p:blipFill>
        <p:spPr>
          <a:xfrm>
            <a:off x="11377109" y="135089"/>
            <a:ext cx="703795" cy="844031"/>
          </a:xfrm>
          <a:prstGeom prst="rect">
            <a:avLst/>
          </a:prstGeom>
        </p:spPr>
      </p:pic>
    </p:spTree>
    <p:extLst>
      <p:ext uri="{BB962C8B-B14F-4D97-AF65-F5344CB8AC3E}">
        <p14:creationId xmlns:p14="http://schemas.microsoft.com/office/powerpoint/2010/main" val="699949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olutions Color Bar">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198" y="2675908"/>
            <a:ext cx="1610629" cy="1617098"/>
          </a:xfrm>
          <a:prstGeom prst="rect">
            <a:avLst/>
          </a:prstGeom>
          <a:noFill/>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795" y="2675908"/>
            <a:ext cx="1610629" cy="1617098"/>
          </a:xfrm>
          <a:prstGeom prst="rect">
            <a:avLst/>
          </a:prstGeom>
          <a:noFill/>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00" y="2675908"/>
            <a:ext cx="1610629" cy="1617098"/>
          </a:xfrm>
          <a:prstGeom prst="rect">
            <a:avLst/>
          </a:prstGeom>
          <a:noFill/>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8391" y="2675908"/>
            <a:ext cx="1610629" cy="1617098"/>
          </a:xfrm>
          <a:prstGeom prst="rect">
            <a:avLst/>
          </a:prstGeom>
          <a:noFill/>
        </p:spPr>
      </p:pic>
      <p:sp>
        <p:nvSpPr>
          <p:cNvPr id="11" name="Text Placeholder 18"/>
          <p:cNvSpPr>
            <a:spLocks noGrp="1"/>
          </p:cNvSpPr>
          <p:nvPr>
            <p:ph type="body" sz="quarter" idx="18" hasCustomPrompt="1"/>
          </p:nvPr>
        </p:nvSpPr>
        <p:spPr>
          <a:xfrm>
            <a:off x="462993" y="355779"/>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40AE97"/>
                </a:solidFill>
                <a:latin typeface="Arial"/>
                <a:cs typeface="Arial Black"/>
              </a:defRPr>
            </a:lvl1pPr>
          </a:lstStyle>
          <a:p>
            <a:pPr lvl="0"/>
            <a:r>
              <a:rPr lang="en-US" dirty="0"/>
              <a:t>Solutions </a:t>
            </a:r>
          </a:p>
        </p:txBody>
      </p:sp>
      <p:sp>
        <p:nvSpPr>
          <p:cNvPr id="13" name="Text Placeholder 18"/>
          <p:cNvSpPr>
            <a:spLocks noGrp="1"/>
          </p:cNvSpPr>
          <p:nvPr>
            <p:ph type="body" sz="quarter" idx="21" hasCustomPrompt="1"/>
          </p:nvPr>
        </p:nvSpPr>
        <p:spPr>
          <a:xfrm>
            <a:off x="462994" y="726172"/>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Solutions Subtitle</a:t>
            </a:r>
          </a:p>
        </p:txBody>
      </p:sp>
      <p:sp>
        <p:nvSpPr>
          <p:cNvPr id="19" name="TextBox 18"/>
          <p:cNvSpPr txBox="1"/>
          <p:nvPr/>
        </p:nvSpPr>
        <p:spPr>
          <a:xfrm>
            <a:off x="905776" y="2393931"/>
            <a:ext cx="192605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Market Environment</a:t>
            </a:r>
            <a:endParaRPr lang="en-US" sz="1200" b="0" i="0" spc="0" dirty="0">
              <a:solidFill>
                <a:srgbClr val="3EAD95"/>
              </a:solidFill>
              <a:latin typeface="Arial" charset="0"/>
              <a:ea typeface="Arial" charset="0"/>
              <a:cs typeface="Arial"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698" y="4318496"/>
            <a:ext cx="1610629" cy="1617098"/>
          </a:xfrm>
          <a:prstGeom prst="rect">
            <a:avLst/>
          </a:prstGeom>
          <a:noFill/>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847" y="1074160"/>
            <a:ext cx="1610629" cy="1617098"/>
          </a:xfrm>
          <a:prstGeom prst="rect">
            <a:avLst/>
          </a:prstGeom>
          <a:noFill/>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391" y="1074160"/>
            <a:ext cx="1610629" cy="1617098"/>
          </a:xfrm>
          <a:prstGeom prst="rect">
            <a:avLst/>
          </a:prstGeom>
          <a:noFill/>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599" y="4318496"/>
            <a:ext cx="1610629" cy="1617098"/>
          </a:xfrm>
          <a:prstGeom prst="rect">
            <a:avLst/>
          </a:prstGeom>
          <a:noFill/>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727" y="1074160"/>
            <a:ext cx="1608978" cy="1615440"/>
          </a:xfrm>
          <a:prstGeom prst="rect">
            <a:avLst/>
          </a:prstGeom>
          <a:noFill/>
          <a:ln>
            <a:noFill/>
          </a:ln>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7303" y="1074160"/>
            <a:ext cx="1610629" cy="1617098"/>
          </a:xfrm>
          <a:prstGeom prst="rect">
            <a:avLst/>
          </a:prstGeom>
          <a:noFill/>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1454" y="4318496"/>
            <a:ext cx="1610629" cy="1617098"/>
          </a:xfrm>
          <a:prstGeom prst="rect">
            <a:avLst/>
          </a:prstGeom>
          <a:noFill/>
        </p:spPr>
      </p:pic>
      <p:sp>
        <p:nvSpPr>
          <p:cNvPr id="35" name="TextBox 34"/>
          <p:cNvSpPr txBox="1"/>
          <p:nvPr/>
        </p:nvSpPr>
        <p:spPr>
          <a:xfrm>
            <a:off x="3711531" y="2403164"/>
            <a:ext cx="1940900"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Mobile</a:t>
            </a:r>
            <a:endParaRPr lang="en-US" sz="1200" b="0" i="0" spc="0" dirty="0">
              <a:solidFill>
                <a:srgbClr val="3EAD95"/>
              </a:solidFill>
              <a:latin typeface="Arial" charset="0"/>
              <a:ea typeface="Arial" charset="0"/>
              <a:cs typeface="Arial" charset="0"/>
            </a:endParaRPr>
          </a:p>
        </p:txBody>
      </p:sp>
      <p:sp>
        <p:nvSpPr>
          <p:cNvPr id="36" name="TextBox 35"/>
          <p:cNvSpPr txBox="1"/>
          <p:nvPr/>
        </p:nvSpPr>
        <p:spPr>
          <a:xfrm>
            <a:off x="6542023" y="2393931"/>
            <a:ext cx="1952279" cy="369332"/>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Generation Deliverables</a:t>
            </a:r>
            <a:endParaRPr lang="en-US" sz="1200" b="0" i="0" spc="0" dirty="0">
              <a:solidFill>
                <a:srgbClr val="3EAD95"/>
              </a:solidFill>
              <a:latin typeface="Arial" charset="0"/>
              <a:ea typeface="Arial" charset="0"/>
              <a:cs typeface="Arial" charset="0"/>
            </a:endParaRPr>
          </a:p>
        </p:txBody>
      </p:sp>
      <p:sp>
        <p:nvSpPr>
          <p:cNvPr id="37" name="TextBox 36"/>
          <p:cNvSpPr txBox="1"/>
          <p:nvPr/>
        </p:nvSpPr>
        <p:spPr>
          <a:xfrm>
            <a:off x="9362619" y="2393931"/>
            <a:ext cx="195722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Product Development</a:t>
            </a:r>
          </a:p>
        </p:txBody>
      </p:sp>
      <p:sp>
        <p:nvSpPr>
          <p:cNvPr id="38" name="TextBox 37"/>
          <p:cNvSpPr txBox="1"/>
          <p:nvPr/>
        </p:nvSpPr>
        <p:spPr>
          <a:xfrm>
            <a:off x="890935" y="4050685"/>
            <a:ext cx="1962205"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Online Communities</a:t>
            </a:r>
            <a:endParaRPr lang="en-US" sz="1200" b="0" i="0" spc="0" dirty="0">
              <a:solidFill>
                <a:srgbClr val="3EAD95"/>
              </a:solidFill>
              <a:latin typeface="Arial" charset="0"/>
              <a:ea typeface="Arial" charset="0"/>
              <a:cs typeface="Arial" charset="0"/>
            </a:endParaRPr>
          </a:p>
        </p:txBody>
      </p:sp>
      <p:sp>
        <p:nvSpPr>
          <p:cNvPr id="39" name="TextBox 38"/>
          <p:cNvSpPr txBox="1"/>
          <p:nvPr/>
        </p:nvSpPr>
        <p:spPr>
          <a:xfrm>
            <a:off x="3711531" y="4059918"/>
            <a:ext cx="197877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Quantitative</a:t>
            </a:r>
            <a:endParaRPr lang="en-US" sz="1200" b="0" i="0" spc="0" dirty="0">
              <a:solidFill>
                <a:srgbClr val="3EAD95"/>
              </a:solidFill>
              <a:latin typeface="Arial" charset="0"/>
              <a:ea typeface="Arial" charset="0"/>
              <a:cs typeface="Arial" charset="0"/>
            </a:endParaRPr>
          </a:p>
        </p:txBody>
      </p:sp>
      <p:sp>
        <p:nvSpPr>
          <p:cNvPr id="40" name="TextBox 39"/>
          <p:cNvSpPr txBox="1"/>
          <p:nvPr/>
        </p:nvSpPr>
        <p:spPr>
          <a:xfrm>
            <a:off x="6537044" y="4050685"/>
            <a:ext cx="1973861"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Stakeholder</a:t>
            </a:r>
            <a:r>
              <a:rPr lang="en-US" sz="1200" b="1" i="0" spc="0" baseline="0" dirty="0">
                <a:solidFill>
                  <a:srgbClr val="3EAD95"/>
                </a:solidFill>
                <a:latin typeface="Arial" charset="0"/>
                <a:ea typeface="Arial" charset="0"/>
                <a:cs typeface="Arial" charset="0"/>
              </a:rPr>
              <a:t> Relations</a:t>
            </a:r>
            <a:endParaRPr lang="en-US" sz="1200" b="0" i="0" spc="0" dirty="0">
              <a:solidFill>
                <a:srgbClr val="3EAD95"/>
              </a:solidFill>
              <a:latin typeface="Arial" charset="0"/>
              <a:ea typeface="Arial" charset="0"/>
              <a:cs typeface="Arial" charset="0"/>
            </a:endParaRPr>
          </a:p>
        </p:txBody>
      </p:sp>
      <p:sp>
        <p:nvSpPr>
          <p:cNvPr id="41" name="TextBox 40"/>
          <p:cNvSpPr txBox="1"/>
          <p:nvPr/>
        </p:nvSpPr>
        <p:spPr>
          <a:xfrm>
            <a:off x="9379223" y="4050685"/>
            <a:ext cx="1940624"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Brands</a:t>
            </a:r>
            <a:r>
              <a:rPr lang="en-US" sz="1200" b="1" i="0" spc="0" baseline="0" dirty="0">
                <a:solidFill>
                  <a:srgbClr val="3EAD95"/>
                </a:solidFill>
                <a:latin typeface="Arial" charset="0"/>
                <a:ea typeface="Arial" charset="0"/>
                <a:cs typeface="Arial" charset="0"/>
              </a:rPr>
              <a:t> &amp; Communication</a:t>
            </a:r>
            <a:endParaRPr lang="en-US" sz="1200" b="1" i="0" spc="0" dirty="0">
              <a:solidFill>
                <a:srgbClr val="3EAD95"/>
              </a:solidFill>
              <a:latin typeface="Arial" charset="0"/>
              <a:ea typeface="Arial" charset="0"/>
              <a:cs typeface="Arial" charset="0"/>
            </a:endParaRPr>
          </a:p>
        </p:txBody>
      </p:sp>
      <p:sp>
        <p:nvSpPr>
          <p:cNvPr id="42" name="TextBox 41"/>
          <p:cNvSpPr txBox="1"/>
          <p:nvPr/>
        </p:nvSpPr>
        <p:spPr>
          <a:xfrm>
            <a:off x="2435775" y="5645928"/>
            <a:ext cx="195227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Employee Research</a:t>
            </a:r>
            <a:endParaRPr lang="en-US" sz="1200" b="0" i="0" spc="0" dirty="0">
              <a:solidFill>
                <a:srgbClr val="3EAD95"/>
              </a:solidFill>
              <a:latin typeface="Arial" charset="0"/>
              <a:ea typeface="Arial" charset="0"/>
              <a:cs typeface="Arial" charset="0"/>
            </a:endParaRPr>
          </a:p>
        </p:txBody>
      </p:sp>
      <p:sp>
        <p:nvSpPr>
          <p:cNvPr id="43" name="TextBox 42"/>
          <p:cNvSpPr txBox="1"/>
          <p:nvPr/>
        </p:nvSpPr>
        <p:spPr>
          <a:xfrm>
            <a:off x="5172946" y="5654272"/>
            <a:ext cx="1958207" cy="184666"/>
          </a:xfrm>
          <a:prstGeom prst="rect">
            <a:avLst/>
          </a:prstGeom>
          <a:noFill/>
        </p:spPr>
        <p:txBody>
          <a:bodyPr wrap="square" lIns="0" tIns="0" rIns="0" bIns="0" rtlCol="0">
            <a:spAutoFit/>
          </a:bodyPr>
          <a:lstStyle/>
          <a:p>
            <a:pPr algn="ctr"/>
            <a:r>
              <a:rPr lang="en-US" sz="1200" b="1" i="0" spc="0" dirty="0" err="1">
                <a:solidFill>
                  <a:srgbClr val="3EAD95"/>
                </a:solidFill>
                <a:latin typeface="Arial" charset="0"/>
                <a:ea typeface="Arial" charset="0"/>
                <a:cs typeface="Arial" charset="0"/>
              </a:rPr>
              <a:t>PowerSuite</a:t>
            </a:r>
            <a:endParaRPr lang="en-US" sz="1200" b="0" i="0" spc="0" dirty="0">
              <a:solidFill>
                <a:srgbClr val="3EAD95"/>
              </a:solidFill>
              <a:latin typeface="Arial" charset="0"/>
              <a:ea typeface="Arial" charset="0"/>
              <a:cs typeface="Arial" charset="0"/>
            </a:endParaRPr>
          </a:p>
        </p:txBody>
      </p:sp>
      <p:sp>
        <p:nvSpPr>
          <p:cNvPr id="44" name="TextBox 43"/>
          <p:cNvSpPr txBox="1"/>
          <p:nvPr/>
        </p:nvSpPr>
        <p:spPr>
          <a:xfrm>
            <a:off x="7994700" y="5652242"/>
            <a:ext cx="1958208"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Omnibus</a:t>
            </a:r>
            <a:endParaRPr lang="en-US" sz="1200" b="0" i="0" spc="0" dirty="0">
              <a:solidFill>
                <a:srgbClr val="3EAD95"/>
              </a:solidFill>
              <a:latin typeface="Arial" charset="0"/>
              <a:ea typeface="Arial" charset="0"/>
              <a:cs typeface="Arial" charset="0"/>
            </a:endParaRPr>
          </a:p>
        </p:txBody>
      </p:sp>
      <p:sp>
        <p:nvSpPr>
          <p:cNvPr id="34"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33" name="Picture 1">
            <a:extLst>
              <a:ext uri="{FF2B5EF4-FFF2-40B4-BE49-F238E27FC236}">
                <a16:creationId xmlns:a16="http://schemas.microsoft.com/office/drawing/2014/main" id="{2BDA2218-7D87-AF4C-AD55-BA91166C26C9}"/>
              </a:ext>
            </a:extLst>
          </p:cNvPr>
          <p:cNvPicPr/>
          <p:nvPr userDrawn="1"/>
        </p:nvPicPr>
        <p:blipFill rotWithShape="1">
          <a:blip r:embed="rId13"/>
          <a:srcRect l="51202" t="41706" r="3429" b="32576"/>
          <a:stretch/>
        </p:blipFill>
        <p:spPr bwMode="auto">
          <a:xfrm>
            <a:off x="461223" y="6324097"/>
            <a:ext cx="1416050"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40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E89F40-FFD8-4162-8D44-FEE93D51D405}"/>
              </a:ext>
            </a:extLst>
          </p:cNvPr>
          <p:cNvPicPr>
            <a:picLocks noChangeAspect="1"/>
          </p:cNvPicPr>
          <p:nvPr userDrawn="1"/>
        </p:nvPicPr>
        <p:blipFill>
          <a:blip r:embed="rId2"/>
          <a:stretch>
            <a:fillRect/>
          </a:stretch>
        </p:blipFill>
        <p:spPr>
          <a:xfrm>
            <a:off x="2943048" y="2411640"/>
            <a:ext cx="6610527" cy="2264718"/>
          </a:xfrm>
          <a:prstGeom prst="rect">
            <a:avLst/>
          </a:prstGeom>
        </p:spPr>
      </p:pic>
    </p:spTree>
    <p:extLst>
      <p:ext uri="{BB962C8B-B14F-4D97-AF65-F5344CB8AC3E}">
        <p14:creationId xmlns:p14="http://schemas.microsoft.com/office/powerpoint/2010/main" val="14250911"/>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sp>
        <p:nvSpPr>
          <p:cNvPr id="7" name="Text Placeholder 18"/>
          <p:cNvSpPr>
            <a:spLocks noGrp="1"/>
          </p:cNvSpPr>
          <p:nvPr>
            <p:ph type="body" sz="quarter" idx="18" hasCustomPrompt="1"/>
          </p:nvPr>
        </p:nvSpPr>
        <p:spPr>
          <a:xfrm>
            <a:off x="462993" y="351453"/>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7" y="1304146"/>
            <a:ext cx="821483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9" name="Picture 8">
            <a:extLst>
              <a:ext uri="{FF2B5EF4-FFF2-40B4-BE49-F238E27FC236}">
                <a16:creationId xmlns:a16="http://schemas.microsoft.com/office/drawing/2014/main" id="{19D4B5F3-8596-C349-AD72-D12A4C329379}"/>
              </a:ext>
            </a:extLst>
          </p:cNvPr>
          <p:cNvPicPr>
            <a:picLocks noChangeAspect="1"/>
          </p:cNvPicPr>
          <p:nvPr userDrawn="1"/>
        </p:nvPicPr>
        <p:blipFill rotWithShape="1">
          <a:blip r:embed="rId2"/>
          <a:srcRect r="71468"/>
          <a:stretch/>
        </p:blipFill>
        <p:spPr>
          <a:xfrm>
            <a:off x="11377109" y="135089"/>
            <a:ext cx="703795" cy="844031"/>
          </a:xfrm>
          <a:prstGeom prst="rect">
            <a:avLst/>
          </a:prstGeom>
        </p:spPr>
      </p:pic>
    </p:spTree>
    <p:extLst>
      <p:ext uri="{BB962C8B-B14F-4D97-AF65-F5344CB8AC3E}">
        <p14:creationId xmlns:p14="http://schemas.microsoft.com/office/powerpoint/2010/main" val="2033937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547657" y="1310507"/>
            <a:ext cx="574176" cy="576072"/>
          </a:xfrm>
          <a:prstGeom prst="ellipse">
            <a:avLst/>
          </a:prstGeom>
          <a:solidFill>
            <a:srgbClr val="4BF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1</a:t>
            </a:r>
          </a:p>
        </p:txBody>
      </p:sp>
      <p:sp>
        <p:nvSpPr>
          <p:cNvPr id="11" name="Text Placeholder 18"/>
          <p:cNvSpPr>
            <a:spLocks noGrp="1"/>
          </p:cNvSpPr>
          <p:nvPr>
            <p:ph type="body" sz="quarter" idx="18" hasCustomPrompt="1"/>
          </p:nvPr>
        </p:nvSpPr>
        <p:spPr>
          <a:xfrm>
            <a:off x="462993" y="351453"/>
            <a:ext cx="10780324"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TABLE OF CONTENTS</a:t>
            </a:r>
          </a:p>
        </p:txBody>
      </p:sp>
      <p:sp>
        <p:nvSpPr>
          <p:cNvPr id="13" name="Text Placeholder 2"/>
          <p:cNvSpPr>
            <a:spLocks noGrp="1"/>
          </p:cNvSpPr>
          <p:nvPr>
            <p:ph type="body" sz="quarter" idx="20" hasCustomPrompt="1"/>
          </p:nvPr>
        </p:nvSpPr>
        <p:spPr>
          <a:xfrm>
            <a:off x="1540274" y="1310506"/>
            <a:ext cx="9703044" cy="4217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7" name="Text Placeholder 2"/>
          <p:cNvSpPr>
            <a:spLocks noGrp="1"/>
          </p:cNvSpPr>
          <p:nvPr>
            <p:ph type="body" sz="quarter" idx="22" hasCustomPrompt="1"/>
          </p:nvPr>
        </p:nvSpPr>
        <p:spPr>
          <a:xfrm>
            <a:off x="1540277" y="2323681"/>
            <a:ext cx="9703044" cy="4404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4" name="Text Placeholder 2"/>
          <p:cNvSpPr>
            <a:spLocks noGrp="1"/>
          </p:cNvSpPr>
          <p:nvPr>
            <p:ph type="body" sz="quarter" idx="23" hasCustomPrompt="1"/>
          </p:nvPr>
        </p:nvSpPr>
        <p:spPr>
          <a:xfrm>
            <a:off x="1540275" y="3336854"/>
            <a:ext cx="9703044" cy="42739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5" name="Text Placeholder 2"/>
          <p:cNvSpPr>
            <a:spLocks noGrp="1"/>
          </p:cNvSpPr>
          <p:nvPr>
            <p:ph type="body" sz="quarter" idx="24" hasCustomPrompt="1"/>
          </p:nvPr>
        </p:nvSpPr>
        <p:spPr>
          <a:xfrm>
            <a:off x="1540274" y="4350027"/>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8" name="Oval 17"/>
          <p:cNvSpPr/>
          <p:nvPr/>
        </p:nvSpPr>
        <p:spPr>
          <a:xfrm>
            <a:off x="537075" y="2331619"/>
            <a:ext cx="574176" cy="576072"/>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2</a:t>
            </a:r>
          </a:p>
        </p:txBody>
      </p:sp>
      <p:sp>
        <p:nvSpPr>
          <p:cNvPr id="19" name="Oval 18"/>
          <p:cNvSpPr/>
          <p:nvPr/>
        </p:nvSpPr>
        <p:spPr>
          <a:xfrm>
            <a:off x="547657" y="3336854"/>
            <a:ext cx="574176" cy="576072"/>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a:t>
            </a:r>
          </a:p>
        </p:txBody>
      </p:sp>
      <p:sp>
        <p:nvSpPr>
          <p:cNvPr id="20" name="Oval 19"/>
          <p:cNvSpPr/>
          <p:nvPr/>
        </p:nvSpPr>
        <p:spPr>
          <a:xfrm>
            <a:off x="547657" y="4350027"/>
            <a:ext cx="574176" cy="576072"/>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4</a:t>
            </a:r>
          </a:p>
        </p:txBody>
      </p:sp>
      <p:sp>
        <p:nvSpPr>
          <p:cNvPr id="26" name="Slide Number Placeholder 4"/>
          <p:cNvSpPr txBox="1">
            <a:spLocks/>
          </p:cNvSpPr>
          <p:nvPr/>
        </p:nvSpPr>
        <p:spPr>
          <a:xfrm>
            <a:off x="11176001" y="6460434"/>
            <a:ext cx="539633"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z="1000" smtClean="0"/>
              <a:pPr/>
              <a:t>‹N°›</a:t>
            </a:fld>
            <a:endParaRPr lang="en-US" sz="1000" dirty="0"/>
          </a:p>
        </p:txBody>
      </p:sp>
      <p:sp>
        <p:nvSpPr>
          <p:cNvPr id="27" name="Text Placeholder 2"/>
          <p:cNvSpPr>
            <a:spLocks noGrp="1"/>
          </p:cNvSpPr>
          <p:nvPr>
            <p:ph type="body" sz="quarter" idx="25" hasCustomPrompt="1"/>
          </p:nvPr>
        </p:nvSpPr>
        <p:spPr>
          <a:xfrm>
            <a:off x="1540274" y="5311003"/>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8" name="Oval 27"/>
          <p:cNvSpPr/>
          <p:nvPr/>
        </p:nvSpPr>
        <p:spPr>
          <a:xfrm>
            <a:off x="547657" y="5311003"/>
            <a:ext cx="574176" cy="576072"/>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5</a:t>
            </a:r>
          </a:p>
        </p:txBody>
      </p:sp>
      <p:pic>
        <p:nvPicPr>
          <p:cNvPr id="29" name="Picture 1">
            <a:extLst>
              <a:ext uri="{FF2B5EF4-FFF2-40B4-BE49-F238E27FC236}">
                <a16:creationId xmlns:a16="http://schemas.microsoft.com/office/drawing/2014/main" id="{D99C038B-1214-4A41-95F9-90066846912B}"/>
              </a:ext>
            </a:extLst>
          </p:cNvPr>
          <p:cNvPicPr/>
          <p:nvPr userDrawn="1"/>
        </p:nvPicPr>
        <p:blipFill rotWithShape="1">
          <a:blip r:embed="rId2"/>
          <a:srcRect l="51202" t="41706" r="3429" b="32576"/>
          <a:stretch/>
        </p:blipFill>
        <p:spPr bwMode="auto">
          <a:xfrm>
            <a:off x="393699"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06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2169"/>
          <a:stretch/>
        </p:blipFill>
        <p:spPr>
          <a:xfrm>
            <a:off x="13163" y="0"/>
            <a:ext cx="12318880" cy="8903071"/>
          </a:xfrm>
          <a:prstGeom prst="rect">
            <a:avLst/>
          </a:prstGeom>
        </p:spPr>
      </p:pic>
      <p:sp>
        <p:nvSpPr>
          <p:cNvPr id="4" name="Text Placeholder 10"/>
          <p:cNvSpPr>
            <a:spLocks noGrp="1"/>
          </p:cNvSpPr>
          <p:nvPr>
            <p:ph type="body" sz="quarter" idx="13" hasCustomPrompt="1"/>
          </p:nvPr>
        </p:nvSpPr>
        <p:spPr>
          <a:xfrm>
            <a:off x="473504"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
        <p:nvSpPr>
          <p:cNvPr id="5" name="Text Placeholder 18"/>
          <p:cNvSpPr>
            <a:spLocks noGrp="1"/>
          </p:cNvSpPr>
          <p:nvPr>
            <p:ph type="body" sz="quarter" idx="20" hasCustomPrompt="1"/>
          </p:nvPr>
        </p:nvSpPr>
        <p:spPr>
          <a:xfrm>
            <a:off x="473504" y="3364278"/>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a:t>Page Subtitle Goes Here</a:t>
            </a:r>
          </a:p>
        </p:txBody>
      </p:sp>
      <p:pic>
        <p:nvPicPr>
          <p:cNvPr id="6" name="Picture 5">
            <a:extLst>
              <a:ext uri="{FF2B5EF4-FFF2-40B4-BE49-F238E27FC236}">
                <a16:creationId xmlns:a16="http://schemas.microsoft.com/office/drawing/2014/main" id="{41558DD7-473D-D842-A3BB-07D455CEBDE6}"/>
              </a:ext>
            </a:extLst>
          </p:cNvPr>
          <p:cNvPicPr>
            <a:picLocks noChangeAspect="1"/>
          </p:cNvPicPr>
          <p:nvPr userDrawn="1"/>
        </p:nvPicPr>
        <p:blipFill rotWithShape="1">
          <a:blip r:embed="rId3"/>
          <a:srcRect r="71468"/>
          <a:stretch/>
        </p:blipFill>
        <p:spPr>
          <a:xfrm>
            <a:off x="11377109" y="135089"/>
            <a:ext cx="703795" cy="844031"/>
          </a:xfrm>
          <a:prstGeom prst="rect">
            <a:avLst/>
          </a:prstGeom>
        </p:spPr>
      </p:pic>
    </p:spTree>
    <p:extLst>
      <p:ext uri="{BB962C8B-B14F-4D97-AF65-F5344CB8AC3E}">
        <p14:creationId xmlns:p14="http://schemas.microsoft.com/office/powerpoint/2010/main" val="2635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73504"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473504" y="3364278"/>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pic>
        <p:nvPicPr>
          <p:cNvPr id="5" name="Picture 4">
            <a:extLst>
              <a:ext uri="{FF2B5EF4-FFF2-40B4-BE49-F238E27FC236}">
                <a16:creationId xmlns:a16="http://schemas.microsoft.com/office/drawing/2014/main" id="{1505FC10-D910-554D-BB3D-09AA6FBE40F3}"/>
              </a:ext>
            </a:extLst>
          </p:cNvPr>
          <p:cNvPicPr>
            <a:picLocks noChangeAspect="1"/>
          </p:cNvPicPr>
          <p:nvPr userDrawn="1"/>
        </p:nvPicPr>
        <p:blipFill rotWithShape="1">
          <a:blip r:embed="rId2"/>
          <a:srcRect r="71468"/>
          <a:stretch/>
        </p:blipFill>
        <p:spPr>
          <a:xfrm>
            <a:off x="11377109" y="159803"/>
            <a:ext cx="703795" cy="844031"/>
          </a:xfrm>
          <a:prstGeom prst="rect">
            <a:avLst/>
          </a:prstGeom>
        </p:spPr>
      </p:pic>
    </p:spTree>
    <p:extLst>
      <p:ext uri="{BB962C8B-B14F-4D97-AF65-F5344CB8AC3E}">
        <p14:creationId xmlns:p14="http://schemas.microsoft.com/office/powerpoint/2010/main" val="1880114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A w/Sub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19FDF-D161-3E4A-BA93-B4ABFF7950B4}"/>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sharpenSoften amount="-32000"/>
                    </a14:imgEffect>
                    <a14:imgEffect>
                      <a14:colorTemperature colorTemp="5953"/>
                    </a14:imgEffect>
                    <a14:imgEffect>
                      <a14:saturation sat="0"/>
                    </a14:imgEffect>
                  </a14:imgLayer>
                </a14:imgProps>
              </a:ext>
            </a:extLst>
          </a:blip>
          <a:srcRect b="7215"/>
          <a:stretch/>
        </p:blipFill>
        <p:spPr>
          <a:xfrm>
            <a:off x="-89587" y="-1067578"/>
            <a:ext cx="12281587" cy="8103378"/>
          </a:xfrm>
          <a:prstGeom prst="rect">
            <a:avLst/>
          </a:prstGeom>
          <a:solidFill>
            <a:schemeClr val="tx2"/>
          </a:solidFill>
        </p:spPr>
      </p:pic>
      <p:sp>
        <p:nvSpPr>
          <p:cNvPr id="9" name="Text Placeholder 10"/>
          <p:cNvSpPr>
            <a:spLocks noGrp="1"/>
          </p:cNvSpPr>
          <p:nvPr>
            <p:ph type="body" sz="quarter" idx="12" hasCustomPrompt="1"/>
          </p:nvPr>
        </p:nvSpPr>
        <p:spPr>
          <a:xfrm>
            <a:off x="3646617" y="2875006"/>
            <a:ext cx="8126084"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3646617" y="3364067"/>
            <a:ext cx="8126084"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95472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5" y="1304144"/>
            <a:ext cx="11267187" cy="4690256"/>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721845"/>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4" name="Image 3">
            <a:extLst>
              <a:ext uri="{FF2B5EF4-FFF2-40B4-BE49-F238E27FC236}">
                <a16:creationId xmlns:a16="http://schemas.microsoft.com/office/drawing/2014/main" id="{1D5D1B42-3293-A422-7EC4-390B113D2421}"/>
              </a:ext>
            </a:extLst>
          </p:cNvPr>
          <p:cNvPicPr>
            <a:picLocks noChangeAspect="1"/>
          </p:cNvPicPr>
          <p:nvPr userDrawn="1"/>
        </p:nvPicPr>
        <p:blipFill>
          <a:blip r:embed="rId2"/>
          <a:stretch>
            <a:fillRect/>
          </a:stretch>
        </p:blipFill>
        <p:spPr>
          <a:xfrm>
            <a:off x="476366" y="6354015"/>
            <a:ext cx="2267850" cy="269175"/>
          </a:xfrm>
          <a:prstGeom prst="rect">
            <a:avLst/>
          </a:prstGeom>
        </p:spPr>
      </p:pic>
    </p:spTree>
    <p:extLst>
      <p:ext uri="{BB962C8B-B14F-4D97-AF65-F5344CB8AC3E}">
        <p14:creationId xmlns:p14="http://schemas.microsoft.com/office/powerpoint/2010/main" val="13699838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19" y="351452"/>
            <a:ext cx="11248715" cy="62766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6921" y="1304144"/>
            <a:ext cx="11248712"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11176001" y="6460434"/>
            <a:ext cx="539633"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7" name="Picture 1">
            <a:extLst>
              <a:ext uri="{FF2B5EF4-FFF2-40B4-BE49-F238E27FC236}">
                <a16:creationId xmlns:a16="http://schemas.microsoft.com/office/drawing/2014/main" id="{135DAEE4-4F58-B94A-B71D-94651153E04C}"/>
              </a:ext>
            </a:extLst>
          </p:cNvPr>
          <p:cNvPicPr/>
          <p:nvPr userDrawn="1"/>
        </p:nvPicPr>
        <p:blipFill rotWithShape="1">
          <a:blip r:embed="rId33"/>
          <a:srcRect l="51202" t="41706" r="3429" b="32576"/>
          <a:stretch/>
        </p:blipFill>
        <p:spPr bwMode="auto">
          <a:xfrm>
            <a:off x="393699"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428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802" r:id="rId4"/>
    <p:sldLayoutId id="2147483789" r:id="rId5"/>
    <p:sldLayoutId id="2147483678" r:id="rId6"/>
    <p:sldLayoutId id="2147483680" r:id="rId7"/>
    <p:sldLayoutId id="2147483682" r:id="rId8"/>
    <p:sldLayoutId id="2147483767" r:id="rId9"/>
    <p:sldLayoutId id="2147483806" r:id="rId10"/>
    <p:sldLayoutId id="2147483790" r:id="rId11"/>
    <p:sldLayoutId id="2147483791" r:id="rId12"/>
    <p:sldLayoutId id="2147483792" r:id="rId13"/>
    <p:sldLayoutId id="2147483793" r:id="rId14"/>
    <p:sldLayoutId id="2147483803" r:id="rId15"/>
    <p:sldLayoutId id="2147483768" r:id="rId16"/>
    <p:sldLayoutId id="2147483696" r:id="rId17"/>
    <p:sldLayoutId id="2147483769" r:id="rId18"/>
    <p:sldLayoutId id="2147483770" r:id="rId19"/>
    <p:sldLayoutId id="2147483700" r:id="rId20"/>
    <p:sldLayoutId id="2147483771" r:id="rId21"/>
    <p:sldLayoutId id="2147483772" r:id="rId22"/>
    <p:sldLayoutId id="2147483773" r:id="rId23"/>
    <p:sldLayoutId id="2147483807" r:id="rId24"/>
    <p:sldLayoutId id="2147483785" r:id="rId25"/>
    <p:sldLayoutId id="2147483786" r:id="rId26"/>
    <p:sldLayoutId id="2147483787" r:id="rId27"/>
    <p:sldLayoutId id="2147483737" r:id="rId28"/>
    <p:sldLayoutId id="2147483766" r:id="rId29"/>
    <p:sldLayoutId id="2147483788" r:id="rId30"/>
    <p:sldLayoutId id="2147483801" r:id="rId31"/>
  </p:sldLayoutIdLst>
  <p:hf hdr="0" ftr="0" dt="0"/>
  <p:txStyles>
    <p:titleStyle>
      <a:lvl1pPr algn="l" defTabSz="457200" rtl="0" eaLnBrk="1" latinLnBrk="0" hangingPunct="1">
        <a:spcBef>
          <a:spcPct val="0"/>
        </a:spcBef>
        <a:buNone/>
        <a:defRPr sz="2400" b="1" i="0" kern="1200" cap="none" spc="0" baseline="0">
          <a:solidFill>
            <a:srgbClr val="3EAD95"/>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6.xml"/><Relationship Id="rId1" Type="http://schemas.openxmlformats.org/officeDocument/2006/relationships/slideLayout" Target="../slideLayouts/slideLayout10.xml"/><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 Id="rId5" Type="http://schemas.openxmlformats.org/officeDocument/2006/relationships/chart" Target="../charts/chart20.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 Id="rId5" Type="http://schemas.openxmlformats.org/officeDocument/2006/relationships/chart" Target="../charts/chart2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mailto:pmarie@bonafide.paris" TargetMode="External"/><Relationship Id="rId3" Type="http://schemas.openxmlformats.org/officeDocument/2006/relationships/hyperlink" Target="http://www.harris-interactive.fr/" TargetMode="External"/><Relationship Id="rId7" Type="http://schemas.openxmlformats.org/officeDocument/2006/relationships/hyperlink" Target="http://click.sales.harrisinteractive.com/?ju=fe231778746d0675711372&amp;ls=fdbc15747660067c701d757c6c&amp;m=fef51674726302&amp;l=fe511578736101797d1d&amp;s=fdfe15727466057b7c1c7076&amp;jb=ffcf14&amp;t=#_blank" TargetMode="External"/><Relationship Id="rId12" Type="http://schemas.openxmlformats.org/officeDocument/2006/relationships/hyperlink" Target="mailto:jdlevy@harrisinteractive.fr"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hyperlink" Target="https://mobile.twitter.com/harrisint_fr" TargetMode="External"/><Relationship Id="rId11" Type="http://schemas.openxmlformats.org/officeDocument/2006/relationships/image" Target="../media/image44.png"/><Relationship Id="rId5" Type="http://schemas.openxmlformats.org/officeDocument/2006/relationships/hyperlink" Target="https://twitter.com/harrisint_fr" TargetMode="External"/><Relationship Id="rId10" Type="http://schemas.openxmlformats.org/officeDocument/2006/relationships/image" Target="../media/image43.png"/><Relationship Id="rId4" Type="http://schemas.openxmlformats.org/officeDocument/2006/relationships/hyperlink" Target="https://www.facebook.com/Harris-Interactive-France-123849054376099/" TargetMode="External"/><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6B6A417A-22EC-4048-9502-AFFFA6D23CA8}"/>
              </a:ext>
            </a:extLst>
          </p:cNvPr>
          <p:cNvSpPr>
            <a:spLocks noGrp="1"/>
          </p:cNvSpPr>
          <p:nvPr>
            <p:ph type="body" sz="quarter" idx="24"/>
          </p:nvPr>
        </p:nvSpPr>
        <p:spPr>
          <a:xfrm>
            <a:off x="484876" y="5283422"/>
            <a:ext cx="11200907" cy="579792"/>
          </a:xfrm>
        </p:spPr>
        <p:txBody>
          <a:bodyPr>
            <a:noAutofit/>
          </a:bodyPr>
          <a:lstStyle/>
          <a:p>
            <a:endParaRPr lang="fr-FR" sz="800" b="1" dirty="0"/>
          </a:p>
          <a:p>
            <a:r>
              <a:rPr lang="fr-FR" sz="1100" b="1" dirty="0"/>
              <a:t>Pour Harris Interactive :</a:t>
            </a:r>
          </a:p>
          <a:p>
            <a:r>
              <a:rPr lang="fr-FR" sz="900" b="1" dirty="0">
                <a:solidFill>
                  <a:srgbClr val="3EAD95"/>
                </a:solidFill>
              </a:rPr>
              <a:t>Jean-Daniel Lévy</a:t>
            </a:r>
            <a:r>
              <a:rPr lang="fr-FR" sz="900" dirty="0"/>
              <a:t>,</a:t>
            </a:r>
            <a:r>
              <a:rPr lang="fr-FR" sz="900" dirty="0">
                <a:solidFill>
                  <a:srgbClr val="58A291"/>
                </a:solidFill>
              </a:rPr>
              <a:t> </a:t>
            </a:r>
            <a:r>
              <a:rPr lang="fr-FR" sz="900" dirty="0"/>
              <a:t>Directeur du Département Politique – Opinion </a:t>
            </a:r>
          </a:p>
          <a:p>
            <a:r>
              <a:rPr lang="fr-FR" sz="900" b="1" dirty="0">
                <a:solidFill>
                  <a:srgbClr val="3EAD95"/>
                </a:solidFill>
              </a:rPr>
              <a:t>Julien </a:t>
            </a:r>
            <a:r>
              <a:rPr lang="fr-FR" sz="900" b="1" dirty="0" err="1">
                <a:solidFill>
                  <a:srgbClr val="3EAD95"/>
                </a:solidFill>
              </a:rPr>
              <a:t>Potéreau</a:t>
            </a:r>
            <a:r>
              <a:rPr lang="fr-FR" sz="900" dirty="0"/>
              <a:t>, Directeur d’études au Département Politique – Opinion</a:t>
            </a:r>
          </a:p>
          <a:p>
            <a:r>
              <a:rPr lang="fr-FR" sz="900" b="1" dirty="0">
                <a:solidFill>
                  <a:srgbClr val="3EAD95"/>
                </a:solidFill>
              </a:rPr>
              <a:t>Rosalie Ollivier</a:t>
            </a:r>
            <a:r>
              <a:rPr lang="fr-FR" sz="900" dirty="0"/>
              <a:t>, Chargée d’études senior au Département Politique – Opinion</a:t>
            </a:r>
          </a:p>
          <a:p>
            <a:endParaRPr lang="fr-FR" sz="900" dirty="0"/>
          </a:p>
          <a:p>
            <a:r>
              <a:rPr lang="fr-FR" sz="1100" b="1" dirty="0"/>
              <a:t>Pour le PRODISS :</a:t>
            </a:r>
          </a:p>
          <a:p>
            <a:r>
              <a:rPr lang="fr-FR" sz="900" b="1" dirty="0">
                <a:solidFill>
                  <a:srgbClr val="3EAD95"/>
                </a:solidFill>
              </a:rPr>
              <a:t>Anne-Gaëlle Geffroy</a:t>
            </a:r>
            <a:r>
              <a:rPr lang="fr-FR" sz="900" dirty="0"/>
              <a:t>,</a:t>
            </a:r>
            <a:r>
              <a:rPr lang="fr-FR" sz="900" dirty="0">
                <a:solidFill>
                  <a:srgbClr val="58A291"/>
                </a:solidFill>
              </a:rPr>
              <a:t> </a:t>
            </a:r>
            <a:r>
              <a:rPr lang="fr-FR" sz="900" dirty="0"/>
              <a:t>Directrice des études et des affaires économiques</a:t>
            </a:r>
          </a:p>
          <a:p>
            <a:endParaRPr lang="fr-FR" sz="900" dirty="0"/>
          </a:p>
          <a:p>
            <a:endParaRPr lang="fr-FR" sz="900" dirty="0"/>
          </a:p>
          <a:p>
            <a:endParaRPr lang="fr-FR" sz="900" dirty="0"/>
          </a:p>
        </p:txBody>
      </p:sp>
      <p:sp>
        <p:nvSpPr>
          <p:cNvPr id="20" name="Text Placeholder 9">
            <a:extLst>
              <a:ext uri="{FF2B5EF4-FFF2-40B4-BE49-F238E27FC236}">
                <a16:creationId xmlns:a16="http://schemas.microsoft.com/office/drawing/2014/main" id="{56376C52-A074-47AB-AA9D-BCB426ECBC60}"/>
              </a:ext>
            </a:extLst>
          </p:cNvPr>
          <p:cNvSpPr txBox="1">
            <a:spLocks/>
          </p:cNvSpPr>
          <p:nvPr/>
        </p:nvSpPr>
        <p:spPr>
          <a:xfrm>
            <a:off x="380869" y="233355"/>
            <a:ext cx="1610742" cy="285795"/>
          </a:xfrm>
          <a:prstGeom prst="rect">
            <a:avLst/>
          </a:prstGeom>
        </p:spPr>
        <p:txBody>
          <a:bodyP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100" dirty="0">
                <a:solidFill>
                  <a:srgbClr val="003399"/>
                </a:solidFill>
              </a:rPr>
              <a:t>Une étude</a:t>
            </a:r>
          </a:p>
        </p:txBody>
      </p:sp>
      <p:sp>
        <p:nvSpPr>
          <p:cNvPr id="21" name="Text Placeholder 9">
            <a:extLst>
              <a:ext uri="{FF2B5EF4-FFF2-40B4-BE49-F238E27FC236}">
                <a16:creationId xmlns:a16="http://schemas.microsoft.com/office/drawing/2014/main" id="{CBFDDCDC-EB9D-4A55-AF37-99D7A1E08AA7}"/>
              </a:ext>
            </a:extLst>
          </p:cNvPr>
          <p:cNvSpPr txBox="1">
            <a:spLocks/>
          </p:cNvSpPr>
          <p:nvPr/>
        </p:nvSpPr>
        <p:spPr>
          <a:xfrm>
            <a:off x="4729316" y="842056"/>
            <a:ext cx="1098453" cy="276999"/>
          </a:xfrm>
          <a:prstGeom prst="rect">
            <a:avLst/>
          </a:prstGeom>
        </p:spPr>
        <p:txBody>
          <a:bodyP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dirty="0">
                <a:solidFill>
                  <a:srgbClr val="003399"/>
                </a:solidFill>
              </a:rPr>
              <a:t>pour  le</a:t>
            </a:r>
          </a:p>
        </p:txBody>
      </p:sp>
      <p:sp>
        <p:nvSpPr>
          <p:cNvPr id="2" name="Espace réservé du texte 1">
            <a:extLst>
              <a:ext uri="{FF2B5EF4-FFF2-40B4-BE49-F238E27FC236}">
                <a16:creationId xmlns:a16="http://schemas.microsoft.com/office/drawing/2014/main" id="{6DCCD9B1-6F2F-449F-8AD6-5A25B4AF3183}"/>
              </a:ext>
            </a:extLst>
          </p:cNvPr>
          <p:cNvSpPr>
            <a:spLocks noGrp="1"/>
          </p:cNvSpPr>
          <p:nvPr>
            <p:ph type="body" sz="quarter" idx="11"/>
          </p:nvPr>
        </p:nvSpPr>
        <p:spPr>
          <a:xfrm>
            <a:off x="480031" y="2797445"/>
            <a:ext cx="5903992" cy="930832"/>
          </a:xfrm>
        </p:spPr>
        <p:txBody>
          <a:bodyPr>
            <a:noAutofit/>
          </a:bodyPr>
          <a:lstStyle/>
          <a:p>
            <a:r>
              <a:rPr lang="fr-FR" dirty="0">
                <a:solidFill>
                  <a:srgbClr val="3EAD95"/>
                </a:solidFill>
              </a:rPr>
              <a:t>Baromètre du spectacle vivant</a:t>
            </a:r>
          </a:p>
        </p:txBody>
      </p:sp>
      <p:sp>
        <p:nvSpPr>
          <p:cNvPr id="4" name="Espace réservé du texte 3">
            <a:extLst>
              <a:ext uri="{FF2B5EF4-FFF2-40B4-BE49-F238E27FC236}">
                <a16:creationId xmlns:a16="http://schemas.microsoft.com/office/drawing/2014/main" id="{7242AABD-FC68-45B2-A250-A0FCDB696768}"/>
              </a:ext>
            </a:extLst>
          </p:cNvPr>
          <p:cNvSpPr>
            <a:spLocks noGrp="1"/>
          </p:cNvSpPr>
          <p:nvPr>
            <p:ph type="body" sz="quarter" idx="18"/>
          </p:nvPr>
        </p:nvSpPr>
        <p:spPr>
          <a:xfrm>
            <a:off x="487787" y="3243450"/>
            <a:ext cx="6141613" cy="552352"/>
          </a:xfrm>
        </p:spPr>
        <p:txBody>
          <a:bodyPr>
            <a:noAutofit/>
          </a:bodyPr>
          <a:lstStyle/>
          <a:p>
            <a:r>
              <a:rPr lang="fr-FR" b="1" dirty="0"/>
              <a:t>Vague 9 – 2023 – Rapport complet de l’étude</a:t>
            </a:r>
          </a:p>
        </p:txBody>
      </p:sp>
      <p:sp>
        <p:nvSpPr>
          <p:cNvPr id="7" name="Espace réservé du texte 6">
            <a:extLst>
              <a:ext uri="{FF2B5EF4-FFF2-40B4-BE49-F238E27FC236}">
                <a16:creationId xmlns:a16="http://schemas.microsoft.com/office/drawing/2014/main" id="{29FB794B-CD0C-4C9C-AAED-2D762DD5B0AC}"/>
              </a:ext>
            </a:extLst>
          </p:cNvPr>
          <p:cNvSpPr>
            <a:spLocks noGrp="1"/>
          </p:cNvSpPr>
          <p:nvPr>
            <p:ph type="body" sz="quarter" idx="21"/>
          </p:nvPr>
        </p:nvSpPr>
        <p:spPr>
          <a:xfrm>
            <a:off x="495546" y="4907437"/>
            <a:ext cx="2188932" cy="215683"/>
          </a:xfrm>
        </p:spPr>
        <p:txBody>
          <a:bodyPr>
            <a:normAutofit/>
          </a:bodyPr>
          <a:lstStyle/>
          <a:p>
            <a:r>
              <a:rPr lang="fr-FR" sz="1200" b="0" i="1" dirty="0"/>
              <a:t>Janvier 2024</a:t>
            </a:r>
          </a:p>
        </p:txBody>
      </p:sp>
      <p:pic>
        <p:nvPicPr>
          <p:cNvPr id="15" name="Image 14" descr="Une image contenant extérieur, debout, feux d’artifice, foule&#10;&#10;Description générée automatiquement">
            <a:extLst>
              <a:ext uri="{FF2B5EF4-FFF2-40B4-BE49-F238E27FC236}">
                <a16:creationId xmlns:a16="http://schemas.microsoft.com/office/drawing/2014/main" id="{806DAB1C-B66C-4DA5-927B-C24BB9BC41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05487" y="1999883"/>
            <a:ext cx="7286513" cy="4858117"/>
          </a:xfrm>
          <a:prstGeom prst="rtTriangle">
            <a:avLst/>
          </a:prstGeom>
        </p:spPr>
      </p:pic>
      <p:pic>
        <p:nvPicPr>
          <p:cNvPr id="18" name="Image 17">
            <a:extLst>
              <a:ext uri="{FF2B5EF4-FFF2-40B4-BE49-F238E27FC236}">
                <a16:creationId xmlns:a16="http://schemas.microsoft.com/office/drawing/2014/main" id="{1AD2EC88-8EA1-4925-B5A1-8C0B11D9F04B}"/>
              </a:ext>
            </a:extLst>
          </p:cNvPr>
          <p:cNvPicPr>
            <a:picLocks noChangeAspect="1"/>
          </p:cNvPicPr>
          <p:nvPr/>
        </p:nvPicPr>
        <p:blipFill rotWithShape="1">
          <a:blip r:embed="rId3">
            <a:extLst>
              <a:ext uri="{28A0092B-C50C-407E-A947-70E740481C1C}">
                <a14:useLocalDpi xmlns:a14="http://schemas.microsoft.com/office/drawing/2010/main" val="0"/>
              </a:ext>
            </a:extLst>
          </a:blip>
          <a:srcRect b="17854"/>
          <a:stretch/>
        </p:blipFill>
        <p:spPr bwMode="auto">
          <a:xfrm>
            <a:off x="5592655" y="632792"/>
            <a:ext cx="2406968" cy="766792"/>
          </a:xfrm>
          <a:prstGeom prst="rect">
            <a:avLst/>
          </a:prstGeom>
          <a:noFill/>
          <a:ln>
            <a:noFill/>
          </a:ln>
        </p:spPr>
      </p:pic>
    </p:spTree>
    <p:extLst>
      <p:ext uri="{BB962C8B-B14F-4D97-AF65-F5344CB8AC3E}">
        <p14:creationId xmlns:p14="http://schemas.microsoft.com/office/powerpoint/2010/main" val="210753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5FCD709-F9CF-12EE-2B98-F989EF3888EF}"/>
              </a:ext>
            </a:extLst>
          </p:cNvPr>
          <p:cNvSpPr>
            <a:spLocks noGrp="1"/>
          </p:cNvSpPr>
          <p:nvPr>
            <p:ph type="body" sz="quarter" idx="19"/>
          </p:nvPr>
        </p:nvSpPr>
        <p:spPr>
          <a:xfrm>
            <a:off x="655941" y="1383365"/>
            <a:ext cx="11267187" cy="4639987"/>
          </a:xfrm>
        </p:spPr>
        <p:txBody>
          <a:bodyPr>
            <a:normAutofit/>
          </a:bodyPr>
          <a:lstStyle/>
          <a:p>
            <a:pPr marL="276225" indent="0">
              <a:spcBef>
                <a:spcPts val="100"/>
              </a:spcBef>
              <a:buNone/>
            </a:pPr>
            <a:r>
              <a:rPr lang="fr-FR" sz="2000" dirty="0">
                <a:latin typeface="Arial" charset="0"/>
                <a:ea typeface="Arial" charset="0"/>
                <a:cs typeface="Arial" charset="0"/>
              </a:rPr>
              <a:t>Dans la suite de ce rapport, les « spectacles et festivals » auxquels on fait référence désignent ceux qui appartiennent au périmètre PRODISS augmenté, à savoir </a:t>
            </a:r>
            <a:r>
              <a:rPr lang="fr-FR" sz="2000" dirty="0"/>
              <a:t>les types de spectacles et festivals suivants : </a:t>
            </a:r>
          </a:p>
          <a:p>
            <a:pPr marL="276225" indent="0">
              <a:spcBef>
                <a:spcPts val="100"/>
              </a:spcBef>
              <a:buNone/>
            </a:pPr>
            <a:endParaRPr lang="fr-FR" sz="2000" dirty="0"/>
          </a:p>
          <a:p>
            <a:pPr marL="1020762" lvl="2" algn="just">
              <a:spcBef>
                <a:spcPts val="100"/>
              </a:spcBef>
            </a:pPr>
            <a:r>
              <a:rPr lang="fr-FR" sz="1600" i="1" dirty="0"/>
              <a:t>Musique (hors opéra et musique classique)</a:t>
            </a:r>
          </a:p>
          <a:p>
            <a:pPr marL="1020762" lvl="2" algn="just">
              <a:spcBef>
                <a:spcPts val="100"/>
              </a:spcBef>
            </a:pPr>
            <a:endParaRPr lang="fr-FR" sz="1600" i="1" dirty="0"/>
          </a:p>
          <a:p>
            <a:pPr marL="1020762" lvl="2" algn="just">
              <a:spcBef>
                <a:spcPts val="100"/>
              </a:spcBef>
            </a:pPr>
            <a:r>
              <a:rPr lang="fr-FR" sz="1600" i="1" dirty="0"/>
              <a:t>Humour</a:t>
            </a:r>
          </a:p>
          <a:p>
            <a:pPr marL="1020762" lvl="2" algn="just">
              <a:spcBef>
                <a:spcPts val="100"/>
              </a:spcBef>
            </a:pPr>
            <a:endParaRPr lang="fr-FR" sz="1600" i="1" dirty="0"/>
          </a:p>
          <a:p>
            <a:pPr marL="1020762" lvl="2" algn="just">
              <a:spcBef>
                <a:spcPts val="100"/>
              </a:spcBef>
            </a:pPr>
            <a:r>
              <a:rPr lang="fr-FR" sz="1600" i="1" dirty="0"/>
              <a:t>Comédies musicales</a:t>
            </a:r>
          </a:p>
          <a:p>
            <a:pPr marL="1020762" lvl="2" algn="just">
              <a:spcBef>
                <a:spcPts val="100"/>
              </a:spcBef>
            </a:pPr>
            <a:endParaRPr lang="fr-FR" sz="1600" i="1" dirty="0"/>
          </a:p>
          <a:p>
            <a:pPr marL="1020762" lvl="2" algn="just">
              <a:spcBef>
                <a:spcPts val="100"/>
              </a:spcBef>
            </a:pPr>
            <a:r>
              <a:rPr lang="fr-FR" sz="1600" i="1" dirty="0"/>
              <a:t>Théâtre (inclus depuis cette année dans le périmètre)</a:t>
            </a:r>
          </a:p>
          <a:p>
            <a:pPr marL="1020762" lvl="2" algn="just">
              <a:spcBef>
                <a:spcPts val="100"/>
              </a:spcBef>
            </a:pPr>
            <a:endParaRPr lang="fr-FR" sz="1600" i="1" dirty="0"/>
          </a:p>
          <a:p>
            <a:pPr marL="1020762" lvl="2" algn="just">
              <a:spcBef>
                <a:spcPts val="100"/>
              </a:spcBef>
            </a:pPr>
            <a:r>
              <a:rPr lang="fr-FR" sz="1600" i="1" dirty="0"/>
              <a:t>Cabarets (inclus depuis cette année dans le périmètre)</a:t>
            </a:r>
            <a:endParaRPr lang="fr-FR" sz="2000" i="1" dirty="0"/>
          </a:p>
          <a:p>
            <a:endParaRPr lang="fr-FR" sz="3200" dirty="0"/>
          </a:p>
        </p:txBody>
      </p:sp>
      <p:sp>
        <p:nvSpPr>
          <p:cNvPr id="3" name="Espace réservé du numéro de diapositive 2">
            <a:extLst>
              <a:ext uri="{FF2B5EF4-FFF2-40B4-BE49-F238E27FC236}">
                <a16:creationId xmlns:a16="http://schemas.microsoft.com/office/drawing/2014/main" id="{0908B2BB-7AFE-CCFC-1792-EBBC01F4DF1E}"/>
              </a:ext>
            </a:extLst>
          </p:cNvPr>
          <p:cNvSpPr>
            <a:spLocks noGrp="1"/>
          </p:cNvSpPr>
          <p:nvPr>
            <p:ph type="sldNum" sz="quarter" idx="4"/>
          </p:nvPr>
        </p:nvSpPr>
        <p:spPr/>
        <p:txBody>
          <a:bodyPr/>
          <a:lstStyle/>
          <a:p>
            <a:fld id="{8B466926-FFCF-D849-BE20-83CC7D4E4416}" type="slidenum">
              <a:rPr lang="en-US" smtClean="0"/>
              <a:pPr/>
              <a:t>10</a:t>
            </a:fld>
            <a:endParaRPr lang="en-US" dirty="0"/>
          </a:p>
        </p:txBody>
      </p:sp>
    </p:spTree>
    <p:extLst>
      <p:ext uri="{BB962C8B-B14F-4D97-AF65-F5344CB8AC3E}">
        <p14:creationId xmlns:p14="http://schemas.microsoft.com/office/powerpoint/2010/main" val="376166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F87F89-CB5A-457F-A7DC-22415A9169D2}"/>
              </a:ext>
            </a:extLst>
          </p:cNvPr>
          <p:cNvSpPr>
            <a:spLocks noGrp="1"/>
          </p:cNvSpPr>
          <p:nvPr>
            <p:ph type="body" sz="quarter" idx="13"/>
          </p:nvPr>
        </p:nvSpPr>
        <p:spPr>
          <a:xfrm>
            <a:off x="1094290" y="2613733"/>
            <a:ext cx="6883641" cy="1412983"/>
          </a:xfrm>
        </p:spPr>
        <p:txBody>
          <a:bodyPr/>
          <a:lstStyle/>
          <a:p>
            <a:r>
              <a:rPr lang="fr-FR" dirty="0"/>
              <a:t>Une fréquentation des spectacles et festivals qui se maintient, voire s’intensifie</a:t>
            </a:r>
          </a:p>
        </p:txBody>
      </p:sp>
      <p:pic>
        <p:nvPicPr>
          <p:cNvPr id="4" name="Image 3">
            <a:extLst>
              <a:ext uri="{FF2B5EF4-FFF2-40B4-BE49-F238E27FC236}">
                <a16:creationId xmlns:a16="http://schemas.microsoft.com/office/drawing/2014/main" id="{EF9D53C2-D4D8-795E-E211-1CC7E0A68F61}"/>
              </a:ext>
            </a:extLst>
          </p:cNvPr>
          <p:cNvPicPr>
            <a:picLocks noChangeAspect="1"/>
          </p:cNvPicPr>
          <p:nvPr/>
        </p:nvPicPr>
        <p:blipFill>
          <a:blip r:embed="rId2"/>
          <a:stretch>
            <a:fillRect/>
          </a:stretch>
        </p:blipFill>
        <p:spPr>
          <a:xfrm>
            <a:off x="8503565" y="2030970"/>
            <a:ext cx="2867025" cy="2895600"/>
          </a:xfrm>
          <a:prstGeom prst="rect">
            <a:avLst/>
          </a:prstGeom>
        </p:spPr>
      </p:pic>
    </p:spTree>
    <p:extLst>
      <p:ext uri="{BB962C8B-B14F-4D97-AF65-F5344CB8AC3E}">
        <p14:creationId xmlns:p14="http://schemas.microsoft.com/office/powerpoint/2010/main" val="111286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12</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à quelle fréquence </a:t>
            </a:r>
            <a:r>
              <a:rPr lang="fr-FR" sz="1100" u="sng" kern="0" dirty="0">
                <a:solidFill>
                  <a:schemeClr val="bg2">
                    <a:lumMod val="25000"/>
                  </a:schemeClr>
                </a:solidFill>
              </a:rPr>
              <a:t>assistez</a:t>
            </a:r>
            <a:r>
              <a:rPr lang="fr-FR" sz="1100" kern="0" dirty="0">
                <a:solidFill>
                  <a:schemeClr val="bg2">
                    <a:lumMod val="25000"/>
                  </a:schemeClr>
                </a:solidFill>
              </a:rPr>
              <a:t>-vous à chacun des types de spectacles vivants suivants ?* </a:t>
            </a:r>
          </a:p>
        </p:txBody>
      </p:sp>
      <p:sp>
        <p:nvSpPr>
          <p:cNvPr id="12" name="ZoneTexte 11">
            <a:extLst>
              <a:ext uri="{FF2B5EF4-FFF2-40B4-BE49-F238E27FC236}">
                <a16:creationId xmlns:a16="http://schemas.microsoft.com/office/drawing/2014/main" id="{54369DEB-98CA-4603-9347-4D3CD17D318C}"/>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13" name="Graphique 12">
            <a:extLst>
              <a:ext uri="{FF2B5EF4-FFF2-40B4-BE49-F238E27FC236}">
                <a16:creationId xmlns:a16="http://schemas.microsoft.com/office/drawing/2014/main" id="{33F50475-19C5-4AC0-A3FE-C1EFAB8A277E}"/>
              </a:ext>
            </a:extLst>
          </p:cNvPr>
          <p:cNvGraphicFramePr/>
          <p:nvPr>
            <p:extLst>
              <p:ext uri="{D42A27DB-BD31-4B8C-83A1-F6EECF244321}">
                <p14:modId xmlns:p14="http://schemas.microsoft.com/office/powerpoint/2010/main" val="1770232129"/>
              </p:ext>
            </p:extLst>
          </p:nvPr>
        </p:nvGraphicFramePr>
        <p:xfrm>
          <a:off x="8249" y="1593798"/>
          <a:ext cx="10396787" cy="4212725"/>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8AE21187-3A8B-4D20-847A-BFEDBEE81DC1}"/>
              </a:ext>
            </a:extLst>
          </p:cNvPr>
          <p:cNvSpPr txBox="1"/>
          <p:nvPr/>
        </p:nvSpPr>
        <p:spPr>
          <a:xfrm>
            <a:off x="8421349" y="2156171"/>
            <a:ext cx="1254989" cy="430887"/>
          </a:xfrm>
          <a:prstGeom prst="rect">
            <a:avLst/>
          </a:prstGeom>
          <a:noFill/>
        </p:spPr>
        <p:txBody>
          <a:bodyPr wrap="square" rtlCol="0">
            <a:spAutoFit/>
          </a:bodyPr>
          <a:lstStyle/>
          <a:p>
            <a:pPr algn="ctr"/>
            <a:r>
              <a:rPr lang="fr-FR" sz="1100" b="1" dirty="0">
                <a:solidFill>
                  <a:srgbClr val="3EAD95"/>
                </a:solidFill>
              </a:rPr>
              <a:t>Au moins une fois par an</a:t>
            </a:r>
          </a:p>
        </p:txBody>
      </p:sp>
      <p:graphicFrame>
        <p:nvGraphicFramePr>
          <p:cNvPr id="15" name="Tableau 14">
            <a:extLst>
              <a:ext uri="{FF2B5EF4-FFF2-40B4-BE49-F238E27FC236}">
                <a16:creationId xmlns:a16="http://schemas.microsoft.com/office/drawing/2014/main" id="{B8042EE9-A426-4E73-839E-A2B3B112DF57}"/>
              </a:ext>
            </a:extLst>
          </p:cNvPr>
          <p:cNvGraphicFramePr>
            <a:graphicFrameLocks noGrp="1"/>
          </p:cNvGraphicFramePr>
          <p:nvPr>
            <p:extLst>
              <p:ext uri="{D42A27DB-BD31-4B8C-83A1-F6EECF244321}">
                <p14:modId xmlns:p14="http://schemas.microsoft.com/office/powerpoint/2010/main" val="328409390"/>
              </p:ext>
            </p:extLst>
          </p:nvPr>
        </p:nvGraphicFramePr>
        <p:xfrm>
          <a:off x="8699913" y="2762420"/>
          <a:ext cx="762000" cy="290414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967716284"/>
                    </a:ext>
                  </a:extLst>
                </a:gridCol>
              </a:tblGrid>
              <a:tr h="586413">
                <a:tc>
                  <a:txBody>
                    <a:bodyPr/>
                    <a:lstStyle/>
                    <a:p>
                      <a:pPr algn="ctr" fontAlgn="ctr"/>
                      <a:r>
                        <a:rPr lang="fr-FR" sz="1400" b="1" i="0" u="none" strike="noStrike" dirty="0">
                          <a:solidFill>
                            <a:srgbClr val="3EAD95"/>
                          </a:solidFill>
                          <a:effectLst/>
                          <a:latin typeface="+mj-lt"/>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9631894"/>
                  </a:ext>
                </a:extLst>
              </a:tr>
              <a:tr h="586413">
                <a:tc>
                  <a:txBody>
                    <a:bodyPr/>
                    <a:lstStyle/>
                    <a:p>
                      <a:pPr algn="ctr" fontAlgn="ctr"/>
                      <a:r>
                        <a:rPr lang="fr-FR" sz="1400" b="1" i="0" u="none" strike="noStrike" dirty="0">
                          <a:solidFill>
                            <a:srgbClr val="3EAD95"/>
                          </a:solidFill>
                          <a:effectLst/>
                          <a:latin typeface="+mj-lt"/>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5185627"/>
                  </a:ext>
                </a:extLst>
              </a:tr>
              <a:tr h="586413">
                <a:tc>
                  <a:txBody>
                    <a:bodyPr/>
                    <a:lstStyle/>
                    <a:p>
                      <a:pPr algn="ctr" fontAlgn="ctr"/>
                      <a:r>
                        <a:rPr lang="fr-FR" sz="1400" b="1" i="0" u="none" strike="noStrike">
                          <a:solidFill>
                            <a:srgbClr val="3EAD95"/>
                          </a:solidFill>
                          <a:effectLst/>
                          <a:latin typeface="+mj-lt"/>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061579"/>
                  </a:ext>
                </a:extLst>
              </a:tr>
              <a:tr h="586413">
                <a:tc>
                  <a:txBody>
                    <a:bodyPr/>
                    <a:lstStyle/>
                    <a:p>
                      <a:pPr algn="ctr" fontAlgn="ctr"/>
                      <a:r>
                        <a:rPr lang="fr-FR" sz="1400" b="1" i="0" u="none" strike="noStrike" dirty="0">
                          <a:solidFill>
                            <a:srgbClr val="3EAD95"/>
                          </a:solidFill>
                          <a:effectLst/>
                          <a:latin typeface="+mj-lt"/>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129180"/>
                  </a:ext>
                </a:extLst>
              </a:tr>
              <a:tr h="558488">
                <a:tc>
                  <a:txBody>
                    <a:bodyPr/>
                    <a:lstStyle/>
                    <a:p>
                      <a:pPr algn="ctr" fontAlgn="ctr"/>
                      <a:r>
                        <a:rPr lang="fr-FR" sz="1400" b="1" i="0" u="none" strike="noStrike" dirty="0">
                          <a:solidFill>
                            <a:srgbClr val="3EAD95"/>
                          </a:solidFill>
                          <a:effectLst/>
                          <a:latin typeface="+mj-lt"/>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1240721"/>
                  </a:ext>
                </a:extLst>
              </a:tr>
            </a:tbl>
          </a:graphicData>
        </a:graphic>
      </p:graphicFrame>
      <p:sp>
        <p:nvSpPr>
          <p:cNvPr id="16" name="Espace réservé du texte 4">
            <a:extLst>
              <a:ext uri="{FF2B5EF4-FFF2-40B4-BE49-F238E27FC236}">
                <a16:creationId xmlns:a16="http://schemas.microsoft.com/office/drawing/2014/main" id="{038D1F85-B694-4345-A234-3E45A9E0929F}"/>
              </a:ext>
            </a:extLst>
          </p:cNvPr>
          <p:cNvSpPr txBox="1">
            <a:spLocks/>
          </p:cNvSpPr>
          <p:nvPr/>
        </p:nvSpPr>
        <p:spPr>
          <a:xfrm>
            <a:off x="462993" y="270427"/>
            <a:ext cx="11252691"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Un Français sur 2 déclare assister à l’un de ces types de spectacles au moins une fois par an</a:t>
            </a:r>
          </a:p>
        </p:txBody>
      </p:sp>
      <p:sp>
        <p:nvSpPr>
          <p:cNvPr id="3" name="ZoneTexte 2">
            <a:extLst>
              <a:ext uri="{FF2B5EF4-FFF2-40B4-BE49-F238E27FC236}">
                <a16:creationId xmlns:a16="http://schemas.microsoft.com/office/drawing/2014/main" id="{46755E26-1A6A-9FD7-3B65-D73CA6C066FD}"/>
              </a:ext>
            </a:extLst>
          </p:cNvPr>
          <p:cNvSpPr txBox="1"/>
          <p:nvPr/>
        </p:nvSpPr>
        <p:spPr>
          <a:xfrm>
            <a:off x="3363985" y="6249735"/>
            <a:ext cx="6849249" cy="415498"/>
          </a:xfrm>
          <a:prstGeom prst="rect">
            <a:avLst/>
          </a:prstGeom>
          <a:noFill/>
        </p:spPr>
        <p:txBody>
          <a:bodyPr wrap="square" lIns="0" tIns="0" rIns="0" bIns="0" rtlCol="0">
            <a:spAutoFit/>
          </a:bodyPr>
          <a:lstStyle/>
          <a:p>
            <a:r>
              <a:rPr lang="fr-FR" sz="900" i="1" dirty="0">
                <a:solidFill>
                  <a:srgbClr val="073135"/>
                </a:solidFill>
                <a:effectLst/>
                <a:latin typeface="Arial" panose="020B0604020202020204" pitchFamily="34" charset="0"/>
                <a:ea typeface="Calibri" panose="020F0502020204030204" pitchFamily="34" charset="0"/>
                <a:cs typeface="Times New Roman" panose="02020603050405020304" pitchFamily="18" charset="0"/>
              </a:rPr>
              <a:t>*La </a:t>
            </a:r>
            <a:r>
              <a:rPr lang="fr-FR" sz="900" i="1" dirty="0">
                <a:solidFill>
                  <a:srgbClr val="073135"/>
                </a:solidFill>
                <a:latin typeface="Arial" panose="020B0604020202020204" pitchFamily="34" charset="0"/>
                <a:ea typeface="Calibri" panose="020F0502020204030204" pitchFamily="34" charset="0"/>
                <a:cs typeface="Times New Roman" panose="02020603050405020304" pitchFamily="18" charset="0"/>
              </a:rPr>
              <a:t>p</a:t>
            </a:r>
            <a:r>
              <a:rPr lang="fr-FR" sz="900" i="1" dirty="0">
                <a:solidFill>
                  <a:srgbClr val="073135"/>
                </a:solidFill>
                <a:effectLst/>
                <a:latin typeface="Arial" panose="020B0604020202020204" pitchFamily="34" charset="0"/>
                <a:ea typeface="Calibri" panose="020F0502020204030204" pitchFamily="34" charset="0"/>
                <a:cs typeface="Times New Roman" panose="02020603050405020304" pitchFamily="18" charset="0"/>
              </a:rPr>
              <a:t>récision suivante a été apportée : « Nous évoquons ici les spectacles professionnels que vous avez pu voir en étant physiquement présent, sans compter les spectacles auxquels vous auriez pu assister dans la rue ou lors d’un festival ni les représentations que vous auriez pu visionner à la télévision, sur Internet, en DVD, etc. »</a:t>
            </a:r>
          </a:p>
        </p:txBody>
      </p:sp>
      <p:sp>
        <p:nvSpPr>
          <p:cNvPr id="6" name="ZoneTexte 5">
            <a:extLst>
              <a:ext uri="{FF2B5EF4-FFF2-40B4-BE49-F238E27FC236}">
                <a16:creationId xmlns:a16="http://schemas.microsoft.com/office/drawing/2014/main" id="{72058C9C-45BF-6A15-5137-4B74E2134961}"/>
              </a:ext>
            </a:extLst>
          </p:cNvPr>
          <p:cNvSpPr txBox="1"/>
          <p:nvPr/>
        </p:nvSpPr>
        <p:spPr>
          <a:xfrm>
            <a:off x="10652563" y="1166274"/>
            <a:ext cx="1512000" cy="233596"/>
          </a:xfrm>
          <a:prstGeom prst="rect">
            <a:avLst/>
          </a:prstGeom>
          <a:noFill/>
        </p:spPr>
        <p:txBody>
          <a:bodyPr wrap="square" rtlCol="0">
            <a:noAutofit/>
          </a:bodyPr>
          <a:lstStyle/>
          <a:p>
            <a:pPr algn="r"/>
            <a:r>
              <a:rPr lang="fr-FR" sz="1000" i="1" dirty="0">
                <a:solidFill>
                  <a:schemeClr val="bg2">
                    <a:lumMod val="25000"/>
                  </a:schemeClr>
                </a:solidFill>
              </a:rPr>
              <a:t>Question barométrique</a:t>
            </a:r>
          </a:p>
        </p:txBody>
      </p:sp>
      <p:grpSp>
        <p:nvGrpSpPr>
          <p:cNvPr id="8" name="Groupe 7">
            <a:extLst>
              <a:ext uri="{FF2B5EF4-FFF2-40B4-BE49-F238E27FC236}">
                <a16:creationId xmlns:a16="http://schemas.microsoft.com/office/drawing/2014/main" id="{9E7FF923-1BFC-B4C5-0CFA-025E6E2E93C2}"/>
              </a:ext>
            </a:extLst>
          </p:cNvPr>
          <p:cNvGrpSpPr/>
          <p:nvPr/>
        </p:nvGrpSpPr>
        <p:grpSpPr>
          <a:xfrm>
            <a:off x="3756276" y="1399870"/>
            <a:ext cx="4106960" cy="452651"/>
            <a:chOff x="4368835" y="1480324"/>
            <a:chExt cx="4106960" cy="452651"/>
          </a:xfrm>
        </p:grpSpPr>
        <p:pic>
          <p:nvPicPr>
            <p:cNvPr id="9" name="Image 8">
              <a:extLst>
                <a:ext uri="{FF2B5EF4-FFF2-40B4-BE49-F238E27FC236}">
                  <a16:creationId xmlns:a16="http://schemas.microsoft.com/office/drawing/2014/main" id="{A375B917-7D70-BA9E-468A-1364689EF318}"/>
                </a:ext>
              </a:extLst>
            </p:cNvPr>
            <p:cNvPicPr>
              <a:picLocks noChangeAspect="1"/>
            </p:cNvPicPr>
            <p:nvPr/>
          </p:nvPicPr>
          <p:blipFill>
            <a:blip r:embed="rId4"/>
            <a:stretch>
              <a:fillRect/>
            </a:stretch>
          </p:blipFill>
          <p:spPr>
            <a:xfrm>
              <a:off x="4368835" y="1480324"/>
              <a:ext cx="452651" cy="452651"/>
            </a:xfrm>
            <a:prstGeom prst="rect">
              <a:avLst/>
            </a:prstGeom>
          </p:spPr>
        </p:pic>
        <p:sp>
          <p:nvSpPr>
            <p:cNvPr id="10" name="Rectangle 9">
              <a:extLst>
                <a:ext uri="{FF2B5EF4-FFF2-40B4-BE49-F238E27FC236}">
                  <a16:creationId xmlns:a16="http://schemas.microsoft.com/office/drawing/2014/main" id="{B3FA840B-2C95-8C52-1090-41A8165D6A35}"/>
                </a:ext>
              </a:extLst>
            </p:cNvPr>
            <p:cNvSpPr/>
            <p:nvPr/>
          </p:nvSpPr>
          <p:spPr>
            <a:xfrm>
              <a:off x="4466669" y="1591544"/>
              <a:ext cx="4009126" cy="338554"/>
            </a:xfrm>
            <a:prstGeom prst="rect">
              <a:avLst/>
            </a:prstGeom>
          </p:spPr>
          <p:txBody>
            <a:bodyPr wrap="square">
              <a:spAutoFit/>
            </a:bodyPr>
            <a:lstStyle/>
            <a:p>
              <a:pPr algn="ctr"/>
              <a:r>
                <a:rPr lang="fr-FR" sz="1600" b="1" dirty="0">
                  <a:solidFill>
                    <a:schemeClr val="accent1"/>
                  </a:solidFill>
                </a:rPr>
                <a:t>Les spectacles hors festivals</a:t>
              </a:r>
            </a:p>
          </p:txBody>
        </p:sp>
      </p:grpSp>
      <p:sp>
        <p:nvSpPr>
          <p:cNvPr id="4" name="Rectangle 3">
            <a:extLst>
              <a:ext uri="{FF2B5EF4-FFF2-40B4-BE49-F238E27FC236}">
                <a16:creationId xmlns:a16="http://schemas.microsoft.com/office/drawing/2014/main" id="{088F4C55-8485-8395-24C8-D31B369AF034}"/>
              </a:ext>
            </a:extLst>
          </p:cNvPr>
          <p:cNvSpPr/>
          <p:nvPr/>
        </p:nvSpPr>
        <p:spPr>
          <a:xfrm>
            <a:off x="9966122" y="3516042"/>
            <a:ext cx="1988190" cy="1369606"/>
          </a:xfrm>
          <a:prstGeom prst="rect">
            <a:avLst/>
          </a:prstGeom>
          <a:solidFill>
            <a:schemeClr val="tx2">
              <a:lumMod val="20000"/>
              <a:lumOff val="80000"/>
            </a:schemeClr>
          </a:solidFill>
        </p:spPr>
        <p:txBody>
          <a:bodyPr wrap="square">
            <a:spAutoFit/>
          </a:bodyPr>
          <a:lstStyle/>
          <a:p>
            <a:r>
              <a:rPr lang="fr-FR" sz="2400" b="1" dirty="0">
                <a:solidFill>
                  <a:srgbClr val="3EAD95"/>
                </a:solidFill>
              </a:rPr>
              <a:t>51%</a:t>
            </a:r>
          </a:p>
          <a:p>
            <a:r>
              <a:rPr lang="fr-FR" sz="1200" dirty="0"/>
              <a:t>des Français déclarent </a:t>
            </a:r>
            <a:r>
              <a:rPr lang="fr-FR" sz="1200" b="1" dirty="0"/>
              <a:t>assister à l’un de ces 5 types de spectacles au moins une fois par an</a:t>
            </a:r>
          </a:p>
          <a:p>
            <a:endParaRPr lang="fr-FR" sz="1100" b="1" dirty="0">
              <a:solidFill>
                <a:srgbClr val="135259"/>
              </a:solidFill>
            </a:endParaRPr>
          </a:p>
        </p:txBody>
      </p:sp>
    </p:spTree>
    <p:extLst>
      <p:ext uri="{BB962C8B-B14F-4D97-AF65-F5344CB8AC3E}">
        <p14:creationId xmlns:p14="http://schemas.microsoft.com/office/powerpoint/2010/main" val="23502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13</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à quelle fréquence </a:t>
            </a:r>
            <a:r>
              <a:rPr lang="fr-FR" sz="1100" u="sng" kern="0" dirty="0">
                <a:solidFill>
                  <a:schemeClr val="bg2">
                    <a:lumMod val="25000"/>
                  </a:schemeClr>
                </a:solidFill>
              </a:rPr>
              <a:t>assistez</a:t>
            </a:r>
            <a:r>
              <a:rPr lang="fr-FR" sz="1100" kern="0" dirty="0">
                <a:solidFill>
                  <a:schemeClr val="bg2">
                    <a:lumMod val="25000"/>
                  </a:schemeClr>
                </a:solidFill>
              </a:rPr>
              <a:t>-vous à chacun des types de spectacles vivants suivants ?* </a:t>
            </a:r>
          </a:p>
        </p:txBody>
      </p:sp>
      <p:sp>
        <p:nvSpPr>
          <p:cNvPr id="12" name="ZoneTexte 11">
            <a:extLst>
              <a:ext uri="{FF2B5EF4-FFF2-40B4-BE49-F238E27FC236}">
                <a16:creationId xmlns:a16="http://schemas.microsoft.com/office/drawing/2014/main" id="{54369DEB-98CA-4603-9347-4D3CD17D318C}"/>
              </a:ext>
            </a:extLst>
          </p:cNvPr>
          <p:cNvSpPr txBox="1"/>
          <p:nvPr/>
        </p:nvSpPr>
        <p:spPr>
          <a:xfrm>
            <a:off x="-4008" y="1196753"/>
            <a:ext cx="6100007" cy="246221"/>
          </a:xfrm>
          <a:prstGeom prst="rect">
            <a:avLst/>
          </a:prstGeom>
          <a:noFill/>
        </p:spPr>
        <p:txBody>
          <a:bodyPr wrap="square" rtlCol="0">
            <a:noAutofit/>
          </a:bodyPr>
          <a:lstStyle/>
          <a:p>
            <a:r>
              <a:rPr lang="fr-FR" sz="1000" dirty="0">
                <a:solidFill>
                  <a:schemeClr val="bg2">
                    <a:lumMod val="25000"/>
                  </a:schemeClr>
                </a:solidFill>
              </a:rPr>
              <a:t>- À tous, en % de réponses « </a:t>
            </a:r>
            <a:r>
              <a:rPr lang="fr-FR" sz="1000" b="1" dirty="0">
                <a:solidFill>
                  <a:srgbClr val="3EAD95"/>
                </a:solidFill>
              </a:rPr>
              <a:t>Assiste au moins une fois par an à ce type de spectacle </a:t>
            </a:r>
            <a:r>
              <a:rPr lang="fr-FR" sz="1000" dirty="0">
                <a:solidFill>
                  <a:schemeClr val="bg2">
                    <a:lumMod val="25000"/>
                  </a:schemeClr>
                </a:solidFill>
              </a:rPr>
              <a:t>» - </a:t>
            </a:r>
          </a:p>
        </p:txBody>
      </p:sp>
      <p:graphicFrame>
        <p:nvGraphicFramePr>
          <p:cNvPr id="9" name="Graphique 8">
            <a:extLst>
              <a:ext uri="{FF2B5EF4-FFF2-40B4-BE49-F238E27FC236}">
                <a16:creationId xmlns:a16="http://schemas.microsoft.com/office/drawing/2014/main" id="{060E4B82-7C49-41C0-8234-D7308ACAAB53}"/>
              </a:ext>
            </a:extLst>
          </p:cNvPr>
          <p:cNvGraphicFramePr/>
          <p:nvPr>
            <p:extLst>
              <p:ext uri="{D42A27DB-BD31-4B8C-83A1-F6EECF244321}">
                <p14:modId xmlns:p14="http://schemas.microsoft.com/office/powerpoint/2010/main" val="285423034"/>
              </p:ext>
            </p:extLst>
          </p:nvPr>
        </p:nvGraphicFramePr>
        <p:xfrm>
          <a:off x="1082180" y="1430417"/>
          <a:ext cx="9412448" cy="4595976"/>
        </p:xfrm>
        <a:graphic>
          <a:graphicData uri="http://schemas.openxmlformats.org/drawingml/2006/chart">
            <c:chart xmlns:c="http://schemas.openxmlformats.org/drawingml/2006/chart" xmlns:r="http://schemas.openxmlformats.org/officeDocument/2006/relationships" r:id="rId2"/>
          </a:graphicData>
        </a:graphic>
      </p:graphicFrame>
      <p:sp>
        <p:nvSpPr>
          <p:cNvPr id="13" name="Espace réservé du texte 4">
            <a:extLst>
              <a:ext uri="{FF2B5EF4-FFF2-40B4-BE49-F238E27FC236}">
                <a16:creationId xmlns:a16="http://schemas.microsoft.com/office/drawing/2014/main" id="{7AE0292D-5F87-4273-9F14-88A08C002B39}"/>
              </a:ext>
            </a:extLst>
          </p:cNvPr>
          <p:cNvSpPr txBox="1">
            <a:spLocks/>
          </p:cNvSpPr>
          <p:nvPr/>
        </p:nvSpPr>
        <p:spPr>
          <a:xfrm>
            <a:off x="462993" y="270427"/>
            <a:ext cx="11252691"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Une fréquentation déclarée des spectacles en hausse par rapport à l’an dernier</a:t>
            </a:r>
          </a:p>
        </p:txBody>
      </p:sp>
      <p:sp>
        <p:nvSpPr>
          <p:cNvPr id="3" name="ZoneTexte 2">
            <a:extLst>
              <a:ext uri="{FF2B5EF4-FFF2-40B4-BE49-F238E27FC236}">
                <a16:creationId xmlns:a16="http://schemas.microsoft.com/office/drawing/2014/main" id="{4954AD38-C6E2-A0F5-261B-65A0745DC18B}"/>
              </a:ext>
            </a:extLst>
          </p:cNvPr>
          <p:cNvSpPr txBox="1"/>
          <p:nvPr/>
        </p:nvSpPr>
        <p:spPr>
          <a:xfrm>
            <a:off x="10652563" y="1166274"/>
            <a:ext cx="1512000" cy="233596"/>
          </a:xfrm>
          <a:prstGeom prst="rect">
            <a:avLst/>
          </a:prstGeom>
          <a:noFill/>
        </p:spPr>
        <p:txBody>
          <a:bodyPr wrap="square" rtlCol="0">
            <a:noAutofit/>
          </a:bodyPr>
          <a:lstStyle/>
          <a:p>
            <a:pPr algn="r"/>
            <a:r>
              <a:rPr lang="fr-FR" sz="1000" i="1" dirty="0">
                <a:solidFill>
                  <a:schemeClr val="bg2">
                    <a:lumMod val="25000"/>
                  </a:schemeClr>
                </a:solidFill>
              </a:rPr>
              <a:t>Question barométrique</a:t>
            </a:r>
          </a:p>
        </p:txBody>
      </p:sp>
      <p:grpSp>
        <p:nvGrpSpPr>
          <p:cNvPr id="14" name="Groupe 13">
            <a:extLst>
              <a:ext uri="{FF2B5EF4-FFF2-40B4-BE49-F238E27FC236}">
                <a16:creationId xmlns:a16="http://schemas.microsoft.com/office/drawing/2014/main" id="{75509BE3-699E-904B-62F9-1D22ACE6A71E}"/>
              </a:ext>
            </a:extLst>
          </p:cNvPr>
          <p:cNvGrpSpPr/>
          <p:nvPr/>
        </p:nvGrpSpPr>
        <p:grpSpPr>
          <a:xfrm>
            <a:off x="3410047" y="1604613"/>
            <a:ext cx="4106960" cy="452651"/>
            <a:chOff x="4368835" y="1480324"/>
            <a:chExt cx="4106960" cy="452651"/>
          </a:xfrm>
        </p:grpSpPr>
        <p:pic>
          <p:nvPicPr>
            <p:cNvPr id="7" name="Image 6">
              <a:extLst>
                <a:ext uri="{FF2B5EF4-FFF2-40B4-BE49-F238E27FC236}">
                  <a16:creationId xmlns:a16="http://schemas.microsoft.com/office/drawing/2014/main" id="{A5FC7329-C509-B7EC-5BC1-E511ED8B4EA5}"/>
                </a:ext>
              </a:extLst>
            </p:cNvPr>
            <p:cNvPicPr>
              <a:picLocks noChangeAspect="1"/>
            </p:cNvPicPr>
            <p:nvPr/>
          </p:nvPicPr>
          <p:blipFill>
            <a:blip r:embed="rId3"/>
            <a:stretch>
              <a:fillRect/>
            </a:stretch>
          </p:blipFill>
          <p:spPr>
            <a:xfrm>
              <a:off x="4368835" y="1480324"/>
              <a:ext cx="452651" cy="452651"/>
            </a:xfrm>
            <a:prstGeom prst="rect">
              <a:avLst/>
            </a:prstGeom>
          </p:spPr>
        </p:pic>
        <p:sp>
          <p:nvSpPr>
            <p:cNvPr id="8" name="Rectangle 7">
              <a:extLst>
                <a:ext uri="{FF2B5EF4-FFF2-40B4-BE49-F238E27FC236}">
                  <a16:creationId xmlns:a16="http://schemas.microsoft.com/office/drawing/2014/main" id="{47233B55-6CA7-00FC-1AC4-27F2CEA3FB21}"/>
                </a:ext>
              </a:extLst>
            </p:cNvPr>
            <p:cNvSpPr/>
            <p:nvPr/>
          </p:nvSpPr>
          <p:spPr>
            <a:xfrm>
              <a:off x="4466669" y="1591544"/>
              <a:ext cx="4009126" cy="338554"/>
            </a:xfrm>
            <a:prstGeom prst="rect">
              <a:avLst/>
            </a:prstGeom>
          </p:spPr>
          <p:txBody>
            <a:bodyPr wrap="square">
              <a:spAutoFit/>
            </a:bodyPr>
            <a:lstStyle/>
            <a:p>
              <a:pPr algn="ctr"/>
              <a:r>
                <a:rPr lang="fr-FR" sz="1600" b="1" dirty="0">
                  <a:solidFill>
                    <a:schemeClr val="accent1"/>
                  </a:solidFill>
                </a:rPr>
                <a:t>Les spectacles hors festivals</a:t>
              </a:r>
            </a:p>
          </p:txBody>
        </p:sp>
      </p:grpSp>
      <p:sp>
        <p:nvSpPr>
          <p:cNvPr id="5" name="ZoneTexte 4">
            <a:extLst>
              <a:ext uri="{FF2B5EF4-FFF2-40B4-BE49-F238E27FC236}">
                <a16:creationId xmlns:a16="http://schemas.microsoft.com/office/drawing/2014/main" id="{63D75F4C-A039-A1D3-63A6-B95CA6EAFF06}"/>
              </a:ext>
            </a:extLst>
          </p:cNvPr>
          <p:cNvSpPr txBox="1"/>
          <p:nvPr/>
        </p:nvSpPr>
        <p:spPr>
          <a:xfrm>
            <a:off x="3363985" y="6249735"/>
            <a:ext cx="6849249" cy="415498"/>
          </a:xfrm>
          <a:prstGeom prst="rect">
            <a:avLst/>
          </a:prstGeom>
          <a:noFill/>
        </p:spPr>
        <p:txBody>
          <a:bodyPr wrap="square" lIns="0" tIns="0" rIns="0" bIns="0" rtlCol="0">
            <a:spAutoFit/>
          </a:bodyPr>
          <a:lstStyle/>
          <a:p>
            <a:r>
              <a:rPr lang="fr-FR" sz="900" i="1" dirty="0">
                <a:solidFill>
                  <a:srgbClr val="073135"/>
                </a:solidFill>
                <a:effectLst/>
                <a:latin typeface="Arial" panose="020B0604020202020204" pitchFamily="34" charset="0"/>
                <a:ea typeface="Calibri" panose="020F0502020204030204" pitchFamily="34" charset="0"/>
                <a:cs typeface="Times New Roman" panose="02020603050405020304" pitchFamily="18" charset="0"/>
              </a:rPr>
              <a:t>*La </a:t>
            </a:r>
            <a:r>
              <a:rPr lang="fr-FR" sz="900" i="1" dirty="0">
                <a:solidFill>
                  <a:srgbClr val="073135"/>
                </a:solidFill>
                <a:latin typeface="Arial" panose="020B0604020202020204" pitchFamily="34" charset="0"/>
                <a:ea typeface="Calibri" panose="020F0502020204030204" pitchFamily="34" charset="0"/>
                <a:cs typeface="Times New Roman" panose="02020603050405020304" pitchFamily="18" charset="0"/>
              </a:rPr>
              <a:t>p</a:t>
            </a:r>
            <a:r>
              <a:rPr lang="fr-FR" sz="900" i="1" dirty="0">
                <a:solidFill>
                  <a:srgbClr val="073135"/>
                </a:solidFill>
                <a:effectLst/>
                <a:latin typeface="Arial" panose="020B0604020202020204" pitchFamily="34" charset="0"/>
                <a:ea typeface="Calibri" panose="020F0502020204030204" pitchFamily="34" charset="0"/>
                <a:cs typeface="Times New Roman" panose="02020603050405020304" pitchFamily="18" charset="0"/>
              </a:rPr>
              <a:t>récision suivante a été apportée : « Nous évoquons ici les spectacles professionnels que vous avez pu voir en étant physiquement présent, sans compter les spectacles auxquels vous auriez pu assister dans la rue ou lors d’un festival ni les représentations que vous auriez pu visionner à la télévision, sur Internet, en DVD, etc. »</a:t>
            </a:r>
          </a:p>
        </p:txBody>
      </p:sp>
    </p:spTree>
    <p:extLst>
      <p:ext uri="{BB962C8B-B14F-4D97-AF65-F5344CB8AC3E}">
        <p14:creationId xmlns:p14="http://schemas.microsoft.com/office/powerpoint/2010/main" val="19467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14</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de manière générale, à quelle fréquence </a:t>
            </a:r>
            <a:r>
              <a:rPr lang="fr-FR" sz="1100" u="sng" kern="0" dirty="0">
                <a:solidFill>
                  <a:schemeClr val="bg2">
                    <a:lumMod val="25000"/>
                  </a:schemeClr>
                </a:solidFill>
              </a:rPr>
              <a:t>assistez</a:t>
            </a:r>
            <a:r>
              <a:rPr lang="fr-FR" sz="1100" kern="0" dirty="0">
                <a:solidFill>
                  <a:schemeClr val="bg2">
                    <a:lumMod val="25000"/>
                  </a:schemeClr>
                </a:solidFill>
              </a:rPr>
              <a:t>-vous à chacun des types de festivals suivants ?*</a:t>
            </a:r>
          </a:p>
        </p:txBody>
      </p:sp>
      <p:sp>
        <p:nvSpPr>
          <p:cNvPr id="12" name="ZoneTexte 11">
            <a:extLst>
              <a:ext uri="{FF2B5EF4-FFF2-40B4-BE49-F238E27FC236}">
                <a16:creationId xmlns:a16="http://schemas.microsoft.com/office/drawing/2014/main" id="{54369DEB-98CA-4603-9347-4D3CD17D318C}"/>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13" name="Graphique 12">
            <a:extLst>
              <a:ext uri="{FF2B5EF4-FFF2-40B4-BE49-F238E27FC236}">
                <a16:creationId xmlns:a16="http://schemas.microsoft.com/office/drawing/2014/main" id="{33F50475-19C5-4AC0-A3FE-C1EFAB8A277E}"/>
              </a:ext>
            </a:extLst>
          </p:cNvPr>
          <p:cNvGraphicFramePr/>
          <p:nvPr>
            <p:extLst>
              <p:ext uri="{D42A27DB-BD31-4B8C-83A1-F6EECF244321}">
                <p14:modId xmlns:p14="http://schemas.microsoft.com/office/powerpoint/2010/main" val="447855267"/>
              </p:ext>
            </p:extLst>
          </p:nvPr>
        </p:nvGraphicFramePr>
        <p:xfrm>
          <a:off x="33554" y="1952938"/>
          <a:ext cx="8557012" cy="4385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8AE21187-3A8B-4D20-847A-BFEDBEE81DC1}"/>
              </a:ext>
            </a:extLst>
          </p:cNvPr>
          <p:cNvSpPr txBox="1"/>
          <p:nvPr/>
        </p:nvSpPr>
        <p:spPr>
          <a:xfrm>
            <a:off x="8154691" y="2043214"/>
            <a:ext cx="1884459" cy="523220"/>
          </a:xfrm>
          <a:prstGeom prst="rect">
            <a:avLst/>
          </a:prstGeom>
          <a:noFill/>
        </p:spPr>
        <p:txBody>
          <a:bodyPr wrap="square" rtlCol="0">
            <a:spAutoFit/>
          </a:bodyPr>
          <a:lstStyle/>
          <a:p>
            <a:pPr algn="ctr"/>
            <a:r>
              <a:rPr lang="fr-FR" sz="1400" b="1" dirty="0">
                <a:solidFill>
                  <a:srgbClr val="3EAD95"/>
                </a:solidFill>
              </a:rPr>
              <a:t>Au moins une fois tous les 2 ou 3 ans</a:t>
            </a:r>
          </a:p>
        </p:txBody>
      </p:sp>
      <p:graphicFrame>
        <p:nvGraphicFramePr>
          <p:cNvPr id="15" name="Tableau 14">
            <a:extLst>
              <a:ext uri="{FF2B5EF4-FFF2-40B4-BE49-F238E27FC236}">
                <a16:creationId xmlns:a16="http://schemas.microsoft.com/office/drawing/2014/main" id="{B8042EE9-A426-4E73-839E-A2B3B112DF57}"/>
              </a:ext>
            </a:extLst>
          </p:cNvPr>
          <p:cNvGraphicFramePr>
            <a:graphicFrameLocks noGrp="1"/>
          </p:cNvGraphicFramePr>
          <p:nvPr>
            <p:extLst>
              <p:ext uri="{D42A27DB-BD31-4B8C-83A1-F6EECF244321}">
                <p14:modId xmlns:p14="http://schemas.microsoft.com/office/powerpoint/2010/main" val="411938123"/>
              </p:ext>
            </p:extLst>
          </p:nvPr>
        </p:nvGraphicFramePr>
        <p:xfrm>
          <a:off x="8715921" y="2900702"/>
          <a:ext cx="762000" cy="2702244"/>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967716284"/>
                    </a:ext>
                  </a:extLst>
                </a:gridCol>
              </a:tblGrid>
              <a:tr h="900748">
                <a:tc>
                  <a:txBody>
                    <a:bodyPr/>
                    <a:lstStyle/>
                    <a:p>
                      <a:pPr algn="ctr" fontAlgn="ctr"/>
                      <a:r>
                        <a:rPr lang="fr-FR" sz="1400" b="1" i="0" u="none" strike="noStrike" dirty="0">
                          <a:solidFill>
                            <a:srgbClr val="3EAD95"/>
                          </a:solidFill>
                          <a:effectLst/>
                          <a:latin typeface="+mj-lt"/>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9631894"/>
                  </a:ext>
                </a:extLst>
              </a:tr>
              <a:tr h="900748">
                <a:tc>
                  <a:txBody>
                    <a:bodyPr/>
                    <a:lstStyle/>
                    <a:p>
                      <a:pPr algn="ctr" fontAlgn="ctr"/>
                      <a:r>
                        <a:rPr lang="fr-FR" sz="1400" b="1" i="0" u="none" strike="noStrike" dirty="0">
                          <a:solidFill>
                            <a:srgbClr val="3EAD95"/>
                          </a:solidFill>
                          <a:effectLst/>
                          <a:latin typeface="+mj-lt"/>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061579"/>
                  </a:ext>
                </a:extLst>
              </a:tr>
              <a:tr h="900748">
                <a:tc>
                  <a:txBody>
                    <a:bodyPr/>
                    <a:lstStyle/>
                    <a:p>
                      <a:pPr algn="ctr" fontAlgn="ctr"/>
                      <a:r>
                        <a:rPr lang="fr-FR" sz="1400" b="1" i="0" u="none" strike="noStrike" dirty="0">
                          <a:solidFill>
                            <a:srgbClr val="3EAD95"/>
                          </a:solidFill>
                          <a:effectLst/>
                          <a:latin typeface="+mj-lt"/>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305065"/>
                  </a:ext>
                </a:extLst>
              </a:tr>
            </a:tbl>
          </a:graphicData>
        </a:graphic>
      </p:graphicFrame>
      <p:sp>
        <p:nvSpPr>
          <p:cNvPr id="16" name="Espace réservé du texte 4">
            <a:extLst>
              <a:ext uri="{FF2B5EF4-FFF2-40B4-BE49-F238E27FC236}">
                <a16:creationId xmlns:a16="http://schemas.microsoft.com/office/drawing/2014/main" id="{038D1F85-B694-4345-A234-3E45A9E0929F}"/>
              </a:ext>
            </a:extLst>
          </p:cNvPr>
          <p:cNvSpPr txBox="1">
            <a:spLocks/>
          </p:cNvSpPr>
          <p:nvPr/>
        </p:nvSpPr>
        <p:spPr>
          <a:xfrm>
            <a:off x="462993" y="270427"/>
            <a:ext cx="11252691"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Un Français sur 2 déclare assister à l’un de ces types de festivals au moins tous les 2 ou 3 ans</a:t>
            </a:r>
          </a:p>
        </p:txBody>
      </p:sp>
      <p:sp>
        <p:nvSpPr>
          <p:cNvPr id="6" name="ZoneTexte 5">
            <a:extLst>
              <a:ext uri="{FF2B5EF4-FFF2-40B4-BE49-F238E27FC236}">
                <a16:creationId xmlns:a16="http://schemas.microsoft.com/office/drawing/2014/main" id="{72058C9C-45BF-6A15-5137-4B74E2134961}"/>
              </a:ext>
            </a:extLst>
          </p:cNvPr>
          <p:cNvSpPr txBox="1"/>
          <p:nvPr/>
        </p:nvSpPr>
        <p:spPr>
          <a:xfrm>
            <a:off x="10652563" y="1195302"/>
            <a:ext cx="1512000" cy="233596"/>
          </a:xfrm>
          <a:prstGeom prst="rect">
            <a:avLst/>
          </a:prstGeom>
          <a:noFill/>
        </p:spPr>
        <p:txBody>
          <a:bodyPr wrap="square" rtlCol="0">
            <a:noAutofit/>
          </a:bodyPr>
          <a:lstStyle/>
          <a:p>
            <a:pPr algn="r"/>
            <a:r>
              <a:rPr lang="fr-FR" sz="1000" i="1" dirty="0">
                <a:solidFill>
                  <a:schemeClr val="bg2">
                    <a:lumMod val="25000"/>
                  </a:schemeClr>
                </a:solidFill>
              </a:rPr>
              <a:t>Nouvelle question 2023</a:t>
            </a:r>
          </a:p>
        </p:txBody>
      </p:sp>
      <p:grpSp>
        <p:nvGrpSpPr>
          <p:cNvPr id="10" name="Groupe 9">
            <a:extLst>
              <a:ext uri="{FF2B5EF4-FFF2-40B4-BE49-F238E27FC236}">
                <a16:creationId xmlns:a16="http://schemas.microsoft.com/office/drawing/2014/main" id="{5C12F5A3-922F-09F5-F333-CF888D78E380}"/>
              </a:ext>
            </a:extLst>
          </p:cNvPr>
          <p:cNvGrpSpPr/>
          <p:nvPr/>
        </p:nvGrpSpPr>
        <p:grpSpPr>
          <a:xfrm>
            <a:off x="3818600" y="1319863"/>
            <a:ext cx="4009126" cy="602664"/>
            <a:chOff x="3507881" y="1241200"/>
            <a:chExt cx="4009126" cy="602664"/>
          </a:xfrm>
        </p:grpSpPr>
        <p:pic>
          <p:nvPicPr>
            <p:cNvPr id="5" name="Image 4">
              <a:extLst>
                <a:ext uri="{FF2B5EF4-FFF2-40B4-BE49-F238E27FC236}">
                  <a16:creationId xmlns:a16="http://schemas.microsoft.com/office/drawing/2014/main" id="{7DFB1DA3-656F-D372-7AAD-07FA79BDA959}"/>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4108192" y="1241200"/>
              <a:ext cx="623606" cy="602664"/>
            </a:xfrm>
            <a:prstGeom prst="rect">
              <a:avLst/>
            </a:prstGeom>
          </p:spPr>
        </p:pic>
        <p:sp>
          <p:nvSpPr>
            <p:cNvPr id="7" name="Rectangle 6">
              <a:extLst>
                <a:ext uri="{FF2B5EF4-FFF2-40B4-BE49-F238E27FC236}">
                  <a16:creationId xmlns:a16="http://schemas.microsoft.com/office/drawing/2014/main" id="{511F7AC5-E5EE-E978-E032-CB90178F44ED}"/>
                </a:ext>
              </a:extLst>
            </p:cNvPr>
            <p:cNvSpPr/>
            <p:nvPr/>
          </p:nvSpPr>
          <p:spPr>
            <a:xfrm>
              <a:off x="3507881" y="1396236"/>
              <a:ext cx="4009126" cy="338554"/>
            </a:xfrm>
            <a:prstGeom prst="rect">
              <a:avLst/>
            </a:prstGeom>
          </p:spPr>
          <p:txBody>
            <a:bodyPr wrap="square">
              <a:spAutoFit/>
            </a:bodyPr>
            <a:lstStyle/>
            <a:p>
              <a:pPr algn="ctr"/>
              <a:r>
                <a:rPr lang="fr-FR" sz="1600" b="1" dirty="0">
                  <a:solidFill>
                    <a:schemeClr val="accent1"/>
                  </a:solidFill>
                </a:rPr>
                <a:t>Les festivals</a:t>
              </a:r>
            </a:p>
          </p:txBody>
        </p:sp>
      </p:grpSp>
      <p:sp>
        <p:nvSpPr>
          <p:cNvPr id="3" name="Rectangle 2">
            <a:extLst>
              <a:ext uri="{FF2B5EF4-FFF2-40B4-BE49-F238E27FC236}">
                <a16:creationId xmlns:a16="http://schemas.microsoft.com/office/drawing/2014/main" id="{A23D7815-8225-E873-3048-69CBBFC7EE2B}"/>
              </a:ext>
            </a:extLst>
          </p:cNvPr>
          <p:cNvSpPr/>
          <p:nvPr/>
        </p:nvSpPr>
        <p:spPr>
          <a:xfrm>
            <a:off x="9837548" y="3029939"/>
            <a:ext cx="2097247" cy="2492990"/>
          </a:xfrm>
          <a:prstGeom prst="rect">
            <a:avLst/>
          </a:prstGeom>
          <a:solidFill>
            <a:schemeClr val="tx2">
              <a:lumMod val="20000"/>
              <a:lumOff val="80000"/>
            </a:schemeClr>
          </a:solidFill>
        </p:spPr>
        <p:txBody>
          <a:bodyPr wrap="square">
            <a:spAutoFit/>
          </a:bodyPr>
          <a:lstStyle/>
          <a:p>
            <a:r>
              <a:rPr lang="fr-FR" sz="2400" b="1" dirty="0">
                <a:solidFill>
                  <a:srgbClr val="3EAD95"/>
                </a:solidFill>
              </a:rPr>
              <a:t>50%</a:t>
            </a:r>
          </a:p>
          <a:p>
            <a:r>
              <a:rPr lang="fr-FR" sz="1200" dirty="0"/>
              <a:t>des Français déclarent </a:t>
            </a:r>
            <a:r>
              <a:rPr lang="fr-FR" sz="1200" b="1" dirty="0"/>
              <a:t>assister à l’un de ces 3 types de festivals au moins tous les 2 ou 3 ans</a:t>
            </a:r>
          </a:p>
          <a:p>
            <a:endParaRPr lang="fr-FR" sz="1200" b="1" dirty="0"/>
          </a:p>
          <a:p>
            <a:r>
              <a:rPr lang="fr-FR" sz="2400" b="1" dirty="0">
                <a:solidFill>
                  <a:srgbClr val="3EAD95"/>
                </a:solidFill>
              </a:rPr>
              <a:t>32%</a:t>
            </a:r>
          </a:p>
          <a:p>
            <a:r>
              <a:rPr lang="fr-FR" sz="1200" dirty="0"/>
              <a:t>des Français déclarent </a:t>
            </a:r>
            <a:r>
              <a:rPr lang="fr-FR" sz="1200" b="1" dirty="0"/>
              <a:t>assister à l’un de ces 3 types de festivals au moins une fois par an</a:t>
            </a:r>
          </a:p>
        </p:txBody>
      </p:sp>
      <p:sp>
        <p:nvSpPr>
          <p:cNvPr id="4" name="ZoneTexte 3">
            <a:extLst>
              <a:ext uri="{FF2B5EF4-FFF2-40B4-BE49-F238E27FC236}">
                <a16:creationId xmlns:a16="http://schemas.microsoft.com/office/drawing/2014/main" id="{13D5FB7E-6E78-3CB0-06E8-402C7F074DAC}"/>
              </a:ext>
            </a:extLst>
          </p:cNvPr>
          <p:cNvSpPr txBox="1"/>
          <p:nvPr/>
        </p:nvSpPr>
        <p:spPr>
          <a:xfrm>
            <a:off x="2827089" y="6090344"/>
            <a:ext cx="8665827" cy="138499"/>
          </a:xfrm>
          <a:prstGeom prst="rect">
            <a:avLst/>
          </a:prstGeom>
          <a:noFill/>
        </p:spPr>
        <p:txBody>
          <a:bodyPr wrap="square" lIns="0" tIns="0" rIns="0" bIns="0" rtlCol="0">
            <a:spAutoFit/>
          </a:bodyPr>
          <a:lstStyle/>
          <a:p>
            <a:r>
              <a:rPr lang="fr-FR" sz="900" i="1" dirty="0">
                <a:solidFill>
                  <a:srgbClr val="073135"/>
                </a:solidFill>
                <a:effectLst/>
                <a:latin typeface="Arial" panose="020B0604020202020204" pitchFamily="34" charset="0"/>
                <a:ea typeface="Calibri" panose="020F0502020204030204" pitchFamily="34" charset="0"/>
                <a:cs typeface="Times New Roman" panose="02020603050405020304" pitchFamily="18" charset="0"/>
              </a:rPr>
              <a:t>*</a:t>
            </a:r>
            <a:r>
              <a:rPr lang="fr-FR" sz="900" i="1" dirty="0">
                <a:solidFill>
                  <a:srgbClr val="073135"/>
                </a:solidFill>
                <a:latin typeface="Arial" panose="020B0604020202020204" pitchFamily="34" charset="0"/>
                <a:ea typeface="Calibri" panose="020F0502020204030204" pitchFamily="34" charset="0"/>
                <a:cs typeface="Times New Roman" panose="02020603050405020304" pitchFamily="18" charset="0"/>
              </a:rPr>
              <a:t>Seuls les résultats des types de festivals correspondant au périmètre PRODISS élargi sont présentés ici.</a:t>
            </a:r>
            <a:endParaRPr lang="fr-FR" sz="900" i="1" dirty="0">
              <a:solidFill>
                <a:srgbClr val="073135"/>
              </a:solidFill>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63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15</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à quelle fréquence assistez-vous à chacun des types de spectacles vivants suivants ?</a:t>
            </a:r>
          </a:p>
          <a:p>
            <a:pPr algn="just"/>
            <a:r>
              <a:rPr lang="fr-FR" sz="1100" kern="0" dirty="0">
                <a:solidFill>
                  <a:schemeClr val="bg2">
                    <a:lumMod val="25000"/>
                  </a:schemeClr>
                </a:solidFill>
              </a:rPr>
              <a:t>Et de manière générale, à quelle fréquence </a:t>
            </a:r>
            <a:r>
              <a:rPr lang="fr-FR" sz="1100" u="sng" kern="0" dirty="0">
                <a:solidFill>
                  <a:schemeClr val="bg2">
                    <a:lumMod val="25000"/>
                  </a:schemeClr>
                </a:solidFill>
              </a:rPr>
              <a:t>assistez</a:t>
            </a:r>
            <a:r>
              <a:rPr lang="fr-FR" sz="1100" kern="0" dirty="0">
                <a:solidFill>
                  <a:schemeClr val="bg2">
                    <a:lumMod val="25000"/>
                  </a:schemeClr>
                </a:solidFill>
              </a:rPr>
              <a:t>-vous à chacun des types de festivals suivants ? </a:t>
            </a:r>
          </a:p>
        </p:txBody>
      </p:sp>
      <p:sp>
        <p:nvSpPr>
          <p:cNvPr id="12" name="ZoneTexte 11">
            <a:extLst>
              <a:ext uri="{FF2B5EF4-FFF2-40B4-BE49-F238E27FC236}">
                <a16:creationId xmlns:a16="http://schemas.microsoft.com/office/drawing/2014/main" id="{54369DEB-98CA-4603-9347-4D3CD17D318C}"/>
              </a:ext>
            </a:extLst>
          </p:cNvPr>
          <p:cNvSpPr txBox="1"/>
          <p:nvPr/>
        </p:nvSpPr>
        <p:spPr>
          <a:xfrm>
            <a:off x="-4008" y="1196753"/>
            <a:ext cx="6100007" cy="246221"/>
          </a:xfrm>
          <a:prstGeom prst="rect">
            <a:avLst/>
          </a:prstGeom>
          <a:noFill/>
        </p:spPr>
        <p:txBody>
          <a:bodyPr wrap="square" rtlCol="0">
            <a:noAutofit/>
          </a:bodyPr>
          <a:lstStyle/>
          <a:p>
            <a:r>
              <a:rPr lang="fr-FR" sz="1000" dirty="0">
                <a:solidFill>
                  <a:schemeClr val="bg2">
                    <a:lumMod val="25000"/>
                  </a:schemeClr>
                </a:solidFill>
              </a:rPr>
              <a:t>- À tous, en % - </a:t>
            </a:r>
          </a:p>
        </p:txBody>
      </p:sp>
      <p:sp>
        <p:nvSpPr>
          <p:cNvPr id="7" name="ZoneTexte 6">
            <a:extLst>
              <a:ext uri="{FF2B5EF4-FFF2-40B4-BE49-F238E27FC236}">
                <a16:creationId xmlns:a16="http://schemas.microsoft.com/office/drawing/2014/main" id="{DF5C00E9-C8D1-4F44-A140-F9200542765E}"/>
              </a:ext>
            </a:extLst>
          </p:cNvPr>
          <p:cNvSpPr txBox="1"/>
          <p:nvPr/>
        </p:nvSpPr>
        <p:spPr>
          <a:xfrm>
            <a:off x="1278001" y="3591139"/>
            <a:ext cx="2520000" cy="907941"/>
          </a:xfrm>
          <a:prstGeom prst="rect">
            <a:avLst/>
          </a:prstGeom>
          <a:noFill/>
          <a:ln>
            <a:noFill/>
            <a:prstDash val="sysDash"/>
          </a:ln>
        </p:spPr>
        <p:txBody>
          <a:bodyPr wrap="square" rtlCol="0">
            <a:spAutoFit/>
          </a:bodyPr>
          <a:lstStyle/>
          <a:p>
            <a:r>
              <a:rPr lang="fr-FR" b="1" dirty="0">
                <a:solidFill>
                  <a:srgbClr val="3EAD95"/>
                </a:solidFill>
              </a:rPr>
              <a:t>29</a:t>
            </a:r>
            <a:r>
              <a:rPr lang="fr-FR" sz="1050" b="1" dirty="0">
                <a:solidFill>
                  <a:srgbClr val="3EAD95"/>
                </a:solidFill>
              </a:rPr>
              <a:t>%</a:t>
            </a:r>
          </a:p>
          <a:p>
            <a:r>
              <a:rPr lang="fr-FR" sz="1400" b="1" dirty="0">
                <a:solidFill>
                  <a:srgbClr val="135259"/>
                </a:solidFill>
              </a:rPr>
              <a:t>Des</a:t>
            </a:r>
            <a:r>
              <a:rPr lang="fr-FR" sz="1050" b="1" dirty="0">
                <a:solidFill>
                  <a:srgbClr val="135259"/>
                </a:solidFill>
              </a:rPr>
              <a:t> </a:t>
            </a:r>
            <a:r>
              <a:rPr lang="fr-FR" sz="1400" b="1" dirty="0">
                <a:solidFill>
                  <a:srgbClr val="135259"/>
                </a:solidFill>
              </a:rPr>
              <a:t>spectacles d’humour</a:t>
            </a:r>
          </a:p>
          <a:p>
            <a:r>
              <a:rPr lang="fr-FR" sz="1050" i="1" dirty="0">
                <a:solidFill>
                  <a:srgbClr val="135259"/>
                </a:solidFill>
              </a:rPr>
              <a:t>Moins de 35 ans : 44%</a:t>
            </a:r>
          </a:p>
          <a:p>
            <a:endParaRPr lang="fr-FR" sz="1050" i="1" dirty="0">
              <a:solidFill>
                <a:srgbClr val="135259"/>
              </a:solidFill>
            </a:endParaRPr>
          </a:p>
        </p:txBody>
      </p:sp>
      <p:sp>
        <p:nvSpPr>
          <p:cNvPr id="8" name="ZoneTexte 7">
            <a:extLst>
              <a:ext uri="{FF2B5EF4-FFF2-40B4-BE49-F238E27FC236}">
                <a16:creationId xmlns:a16="http://schemas.microsoft.com/office/drawing/2014/main" id="{9F7CB5E7-AFE7-427B-B7A6-A5CD9CF2CF23}"/>
              </a:ext>
            </a:extLst>
          </p:cNvPr>
          <p:cNvSpPr txBox="1"/>
          <p:nvPr/>
        </p:nvSpPr>
        <p:spPr>
          <a:xfrm>
            <a:off x="1278001" y="4410939"/>
            <a:ext cx="2520000" cy="907941"/>
          </a:xfrm>
          <a:prstGeom prst="rect">
            <a:avLst/>
          </a:prstGeom>
          <a:noFill/>
          <a:ln>
            <a:noFill/>
            <a:prstDash val="sysDash"/>
          </a:ln>
        </p:spPr>
        <p:txBody>
          <a:bodyPr wrap="square" rtlCol="0">
            <a:spAutoFit/>
          </a:bodyPr>
          <a:lstStyle/>
          <a:p>
            <a:r>
              <a:rPr lang="fr-FR" b="1" dirty="0">
                <a:solidFill>
                  <a:srgbClr val="3EAD95"/>
                </a:solidFill>
              </a:rPr>
              <a:t>29</a:t>
            </a:r>
            <a:r>
              <a:rPr lang="fr-FR" sz="1100" b="1" dirty="0">
                <a:solidFill>
                  <a:srgbClr val="3EAD95"/>
                </a:solidFill>
              </a:rPr>
              <a:t>% </a:t>
            </a:r>
          </a:p>
          <a:p>
            <a:r>
              <a:rPr lang="fr-FR" sz="1400" b="1" dirty="0">
                <a:solidFill>
                  <a:srgbClr val="135259"/>
                </a:solidFill>
              </a:rPr>
              <a:t>Des</a:t>
            </a:r>
            <a:r>
              <a:rPr lang="fr-FR" sz="1050" b="1" dirty="0">
                <a:solidFill>
                  <a:srgbClr val="135259"/>
                </a:solidFill>
              </a:rPr>
              <a:t> </a:t>
            </a:r>
            <a:r>
              <a:rPr lang="fr-FR" sz="1400" b="1" dirty="0">
                <a:solidFill>
                  <a:srgbClr val="135259"/>
                </a:solidFill>
              </a:rPr>
              <a:t>pièces de théâtre</a:t>
            </a:r>
            <a:endParaRPr lang="fr-FR" sz="1400" b="1" u="sng" dirty="0">
              <a:solidFill>
                <a:srgbClr val="135259"/>
              </a:solidFill>
            </a:endParaRPr>
          </a:p>
          <a:p>
            <a:r>
              <a:rPr lang="fr-FR" sz="1050" i="1" dirty="0">
                <a:solidFill>
                  <a:srgbClr val="135259"/>
                </a:solidFill>
              </a:rPr>
              <a:t>Moins de 35 ans : 39%</a:t>
            </a:r>
          </a:p>
          <a:p>
            <a:endParaRPr lang="fr-FR" sz="1050" i="1" dirty="0">
              <a:solidFill>
                <a:srgbClr val="135259"/>
              </a:solidFill>
            </a:endParaRPr>
          </a:p>
        </p:txBody>
      </p:sp>
      <p:sp>
        <p:nvSpPr>
          <p:cNvPr id="13" name="Rectangle 12">
            <a:extLst>
              <a:ext uri="{FF2B5EF4-FFF2-40B4-BE49-F238E27FC236}">
                <a16:creationId xmlns:a16="http://schemas.microsoft.com/office/drawing/2014/main" id="{C81A038B-DFEC-480E-8C9A-EB74CBA9119D}"/>
              </a:ext>
            </a:extLst>
          </p:cNvPr>
          <p:cNvSpPr/>
          <p:nvPr/>
        </p:nvSpPr>
        <p:spPr>
          <a:xfrm>
            <a:off x="6917992" y="2833181"/>
            <a:ext cx="4572000" cy="907941"/>
          </a:xfrm>
          <a:prstGeom prst="rect">
            <a:avLst/>
          </a:prstGeom>
        </p:spPr>
        <p:txBody>
          <a:bodyPr>
            <a:spAutoFit/>
          </a:bodyPr>
          <a:lstStyle/>
          <a:p>
            <a:r>
              <a:rPr lang="fr-FR" b="1" dirty="0">
                <a:solidFill>
                  <a:srgbClr val="3EAD95"/>
                </a:solidFill>
              </a:rPr>
              <a:t>24</a:t>
            </a:r>
            <a:r>
              <a:rPr lang="fr-FR" sz="1100" b="1" dirty="0">
                <a:solidFill>
                  <a:srgbClr val="3EAD95"/>
                </a:solidFill>
              </a:rPr>
              <a:t>%</a:t>
            </a:r>
          </a:p>
          <a:p>
            <a:r>
              <a:rPr lang="fr-FR" sz="1400" b="1" dirty="0">
                <a:solidFill>
                  <a:srgbClr val="135259"/>
                </a:solidFill>
              </a:rPr>
              <a:t>Des</a:t>
            </a:r>
            <a:r>
              <a:rPr lang="fr-FR" sz="1050" b="1" dirty="0">
                <a:solidFill>
                  <a:srgbClr val="135259"/>
                </a:solidFill>
              </a:rPr>
              <a:t> </a:t>
            </a:r>
            <a:r>
              <a:rPr lang="fr-FR" sz="1400" b="1" dirty="0">
                <a:solidFill>
                  <a:srgbClr val="135259"/>
                </a:solidFill>
              </a:rPr>
              <a:t>festivals de musique </a:t>
            </a:r>
            <a:r>
              <a:rPr lang="fr-FR" sz="1400" dirty="0">
                <a:solidFill>
                  <a:srgbClr val="135259"/>
                </a:solidFill>
              </a:rPr>
              <a:t>(hors classique)</a:t>
            </a:r>
            <a:r>
              <a:rPr lang="fr-FR" sz="1400" b="1" dirty="0">
                <a:solidFill>
                  <a:srgbClr val="135259"/>
                </a:solidFill>
              </a:rPr>
              <a:t> </a:t>
            </a:r>
            <a:endParaRPr lang="fr-FR" sz="1050" b="1" dirty="0">
              <a:solidFill>
                <a:srgbClr val="135259"/>
              </a:solidFill>
            </a:endParaRPr>
          </a:p>
          <a:p>
            <a:r>
              <a:rPr lang="fr-FR" sz="1050" i="1" dirty="0">
                <a:solidFill>
                  <a:srgbClr val="135259"/>
                </a:solidFill>
              </a:rPr>
              <a:t>Moins de 35 ans : 37% </a:t>
            </a:r>
          </a:p>
          <a:p>
            <a:endParaRPr lang="fr-FR" sz="1050" i="1" dirty="0">
              <a:solidFill>
                <a:srgbClr val="135259"/>
              </a:solidFill>
            </a:endParaRPr>
          </a:p>
        </p:txBody>
      </p:sp>
      <p:sp>
        <p:nvSpPr>
          <p:cNvPr id="16" name="Espace réservé du texte 4">
            <a:extLst>
              <a:ext uri="{FF2B5EF4-FFF2-40B4-BE49-F238E27FC236}">
                <a16:creationId xmlns:a16="http://schemas.microsoft.com/office/drawing/2014/main" id="{43BE7CD5-C344-4D64-81B1-C3011B2D18F4}"/>
              </a:ext>
            </a:extLst>
          </p:cNvPr>
          <p:cNvSpPr txBox="1">
            <a:spLocks/>
          </p:cNvSpPr>
          <p:nvPr/>
        </p:nvSpPr>
        <p:spPr>
          <a:xfrm>
            <a:off x="462993" y="270427"/>
            <a:ext cx="11252691"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Les jeunes sont surreprésentés parmi les personnes assistant au moins une fois par an à ces différents types de spectacles et festivals</a:t>
            </a:r>
          </a:p>
        </p:txBody>
      </p:sp>
      <p:sp>
        <p:nvSpPr>
          <p:cNvPr id="9" name="ZoneTexte 8">
            <a:extLst>
              <a:ext uri="{FF2B5EF4-FFF2-40B4-BE49-F238E27FC236}">
                <a16:creationId xmlns:a16="http://schemas.microsoft.com/office/drawing/2014/main" id="{81D38C9E-7C92-D8F9-685B-7B25B51BD3EF}"/>
              </a:ext>
            </a:extLst>
          </p:cNvPr>
          <p:cNvSpPr txBox="1"/>
          <p:nvPr/>
        </p:nvSpPr>
        <p:spPr>
          <a:xfrm>
            <a:off x="1278001" y="5230739"/>
            <a:ext cx="2520000" cy="907941"/>
          </a:xfrm>
          <a:prstGeom prst="rect">
            <a:avLst/>
          </a:prstGeom>
          <a:noFill/>
          <a:ln>
            <a:noFill/>
            <a:prstDash val="sysDash"/>
          </a:ln>
        </p:spPr>
        <p:txBody>
          <a:bodyPr wrap="square" rtlCol="0">
            <a:spAutoFit/>
          </a:bodyPr>
          <a:lstStyle/>
          <a:p>
            <a:r>
              <a:rPr lang="fr-FR" b="1" dirty="0">
                <a:solidFill>
                  <a:srgbClr val="3EAD95"/>
                </a:solidFill>
              </a:rPr>
              <a:t>16</a:t>
            </a:r>
            <a:r>
              <a:rPr lang="fr-FR" sz="1100" b="1" dirty="0">
                <a:solidFill>
                  <a:srgbClr val="3EAD95"/>
                </a:solidFill>
              </a:rPr>
              <a:t>% </a:t>
            </a:r>
          </a:p>
          <a:p>
            <a:r>
              <a:rPr lang="fr-FR" sz="1400" b="1" dirty="0">
                <a:solidFill>
                  <a:srgbClr val="135259"/>
                </a:solidFill>
              </a:rPr>
              <a:t>Des</a:t>
            </a:r>
            <a:r>
              <a:rPr lang="fr-FR" sz="1050" b="1" dirty="0">
                <a:solidFill>
                  <a:srgbClr val="135259"/>
                </a:solidFill>
              </a:rPr>
              <a:t> </a:t>
            </a:r>
            <a:r>
              <a:rPr lang="fr-FR" sz="1400" b="1" dirty="0">
                <a:solidFill>
                  <a:srgbClr val="135259"/>
                </a:solidFill>
              </a:rPr>
              <a:t>comédies musicales</a:t>
            </a:r>
            <a:endParaRPr lang="fr-FR" sz="1400" b="1" u="sng" dirty="0">
              <a:solidFill>
                <a:srgbClr val="135259"/>
              </a:solidFill>
            </a:endParaRPr>
          </a:p>
          <a:p>
            <a:r>
              <a:rPr lang="fr-FR" sz="1050" i="1" dirty="0">
                <a:solidFill>
                  <a:srgbClr val="135259"/>
                </a:solidFill>
              </a:rPr>
              <a:t>Moins de 35 ans : 29%</a:t>
            </a:r>
          </a:p>
          <a:p>
            <a:endParaRPr lang="fr-FR" sz="1050" i="1" dirty="0">
              <a:solidFill>
                <a:srgbClr val="135259"/>
              </a:solidFill>
            </a:endParaRPr>
          </a:p>
        </p:txBody>
      </p:sp>
      <p:sp>
        <p:nvSpPr>
          <p:cNvPr id="14" name="ZoneTexte 13">
            <a:extLst>
              <a:ext uri="{FF2B5EF4-FFF2-40B4-BE49-F238E27FC236}">
                <a16:creationId xmlns:a16="http://schemas.microsoft.com/office/drawing/2014/main" id="{E0E7154B-0103-6F3E-F5D1-E80CBD5F89CC}"/>
              </a:ext>
            </a:extLst>
          </p:cNvPr>
          <p:cNvSpPr txBox="1"/>
          <p:nvPr/>
        </p:nvSpPr>
        <p:spPr>
          <a:xfrm>
            <a:off x="3713088" y="5231370"/>
            <a:ext cx="2520000" cy="907941"/>
          </a:xfrm>
          <a:prstGeom prst="rect">
            <a:avLst/>
          </a:prstGeom>
          <a:noFill/>
          <a:ln>
            <a:noFill/>
            <a:prstDash val="sysDash"/>
          </a:ln>
        </p:spPr>
        <p:txBody>
          <a:bodyPr wrap="square" rtlCol="0">
            <a:spAutoFit/>
          </a:bodyPr>
          <a:lstStyle/>
          <a:p>
            <a:r>
              <a:rPr lang="fr-FR" b="1" dirty="0">
                <a:solidFill>
                  <a:srgbClr val="3EAD95"/>
                </a:solidFill>
              </a:rPr>
              <a:t>13</a:t>
            </a:r>
            <a:r>
              <a:rPr lang="fr-FR" sz="1100" b="1" dirty="0">
                <a:solidFill>
                  <a:srgbClr val="3EAD95"/>
                </a:solidFill>
              </a:rPr>
              <a:t>% </a:t>
            </a:r>
          </a:p>
          <a:p>
            <a:r>
              <a:rPr lang="fr-FR" sz="1400" b="1" dirty="0">
                <a:solidFill>
                  <a:srgbClr val="135259"/>
                </a:solidFill>
              </a:rPr>
              <a:t>Du</a:t>
            </a:r>
            <a:r>
              <a:rPr lang="fr-FR" sz="1050" b="1" dirty="0">
                <a:solidFill>
                  <a:srgbClr val="135259"/>
                </a:solidFill>
              </a:rPr>
              <a:t> </a:t>
            </a:r>
            <a:r>
              <a:rPr lang="fr-FR" sz="1400" b="1" dirty="0">
                <a:solidFill>
                  <a:srgbClr val="135259"/>
                </a:solidFill>
              </a:rPr>
              <a:t>cabaret</a:t>
            </a:r>
            <a:endParaRPr lang="fr-FR" sz="1400" b="1" u="sng" dirty="0">
              <a:solidFill>
                <a:srgbClr val="135259"/>
              </a:solidFill>
            </a:endParaRPr>
          </a:p>
          <a:p>
            <a:r>
              <a:rPr lang="fr-FR" sz="1050" i="1" dirty="0">
                <a:solidFill>
                  <a:srgbClr val="135259"/>
                </a:solidFill>
              </a:rPr>
              <a:t>Moins de 35 ans : 22%</a:t>
            </a:r>
          </a:p>
          <a:p>
            <a:endParaRPr lang="fr-FR" sz="1050" i="1" dirty="0">
              <a:solidFill>
                <a:srgbClr val="135259"/>
              </a:solidFill>
            </a:endParaRPr>
          </a:p>
        </p:txBody>
      </p:sp>
      <p:sp>
        <p:nvSpPr>
          <p:cNvPr id="19" name="Rectangle : coins arrondis 18">
            <a:extLst>
              <a:ext uri="{FF2B5EF4-FFF2-40B4-BE49-F238E27FC236}">
                <a16:creationId xmlns:a16="http://schemas.microsoft.com/office/drawing/2014/main" id="{8D242778-29BE-4611-B634-18B51239C8BE}"/>
              </a:ext>
            </a:extLst>
          </p:cNvPr>
          <p:cNvSpPr/>
          <p:nvPr/>
        </p:nvSpPr>
        <p:spPr>
          <a:xfrm>
            <a:off x="1198490" y="1290324"/>
            <a:ext cx="5136049" cy="1208842"/>
          </a:xfrm>
          <a:prstGeom prst="roundRect">
            <a:avLst/>
          </a:prstGeom>
          <a:solidFill>
            <a:schemeClr val="bg1">
              <a:lumMod val="95000"/>
            </a:schemeClr>
          </a:solidFill>
          <a:ln>
            <a:noFill/>
          </a:ln>
        </p:spPr>
        <p:txBody>
          <a:bodyPr wrap="square">
            <a:spAutoFit/>
          </a:bodyPr>
          <a:lstStyle/>
          <a:p>
            <a:r>
              <a:rPr lang="fr-FR" sz="2400" b="1" dirty="0">
                <a:solidFill>
                  <a:srgbClr val="3EAD95"/>
                </a:solidFill>
              </a:rPr>
              <a:t>51</a:t>
            </a:r>
            <a:r>
              <a:rPr lang="fr-FR" sz="1200" b="1" dirty="0">
                <a:solidFill>
                  <a:srgbClr val="3EAD95"/>
                </a:solidFill>
              </a:rPr>
              <a:t>%</a:t>
            </a:r>
            <a:r>
              <a:rPr lang="fr-FR" sz="1200" b="1" dirty="0">
                <a:solidFill>
                  <a:srgbClr val="135259"/>
                </a:solidFill>
              </a:rPr>
              <a:t> des Français déclarent assister au moins une fois par an à un spectacle </a:t>
            </a:r>
            <a:r>
              <a:rPr lang="fr-FR" sz="1200" dirty="0">
                <a:solidFill>
                  <a:srgbClr val="135259"/>
                </a:solidFill>
              </a:rPr>
              <a:t>appartenant à l’un des 5 types du périmètre PRODISS</a:t>
            </a:r>
          </a:p>
          <a:p>
            <a:endParaRPr lang="fr-FR" b="1" dirty="0">
              <a:solidFill>
                <a:srgbClr val="135259"/>
              </a:solidFill>
            </a:endParaRPr>
          </a:p>
          <a:p>
            <a:pPr algn="ctr"/>
            <a:r>
              <a:rPr lang="fr-FR" sz="1100" i="1" dirty="0">
                <a:solidFill>
                  <a:srgbClr val="135259"/>
                </a:solidFill>
              </a:rPr>
              <a:t>Moins de 35 ans : 66%</a:t>
            </a:r>
          </a:p>
        </p:txBody>
      </p:sp>
      <p:sp>
        <p:nvSpPr>
          <p:cNvPr id="10" name="Rectangle : coins arrondis 9">
            <a:extLst>
              <a:ext uri="{FF2B5EF4-FFF2-40B4-BE49-F238E27FC236}">
                <a16:creationId xmlns:a16="http://schemas.microsoft.com/office/drawing/2014/main" id="{FAAEECF6-8116-E4CF-8EBC-651F1B7C93F8}"/>
              </a:ext>
            </a:extLst>
          </p:cNvPr>
          <p:cNvSpPr/>
          <p:nvPr/>
        </p:nvSpPr>
        <p:spPr>
          <a:xfrm>
            <a:off x="6867106" y="1293210"/>
            <a:ext cx="5136049" cy="1208842"/>
          </a:xfrm>
          <a:prstGeom prst="roundRect">
            <a:avLst/>
          </a:prstGeom>
          <a:solidFill>
            <a:schemeClr val="bg1">
              <a:lumMod val="95000"/>
            </a:schemeClr>
          </a:solidFill>
        </p:spPr>
        <p:txBody>
          <a:bodyPr wrap="square">
            <a:spAutoFit/>
          </a:bodyPr>
          <a:lstStyle/>
          <a:p>
            <a:r>
              <a:rPr lang="fr-FR" sz="2400" b="1" dirty="0">
                <a:solidFill>
                  <a:srgbClr val="3EAD95"/>
                </a:solidFill>
              </a:rPr>
              <a:t>32</a:t>
            </a:r>
            <a:r>
              <a:rPr lang="fr-FR" sz="1200" b="1" dirty="0">
                <a:solidFill>
                  <a:srgbClr val="3EAD95"/>
                </a:solidFill>
              </a:rPr>
              <a:t>%</a:t>
            </a:r>
            <a:r>
              <a:rPr lang="fr-FR" sz="1200" b="1" dirty="0">
                <a:solidFill>
                  <a:srgbClr val="135259"/>
                </a:solidFill>
              </a:rPr>
              <a:t> des Français déclarent assister au moins une fois par an à un festival </a:t>
            </a:r>
            <a:r>
              <a:rPr lang="fr-FR" sz="1200" dirty="0">
                <a:solidFill>
                  <a:srgbClr val="135259"/>
                </a:solidFill>
              </a:rPr>
              <a:t>appartenant à l’un des 3 types du périmètre PRODISS</a:t>
            </a:r>
          </a:p>
          <a:p>
            <a:endParaRPr lang="fr-FR" dirty="0">
              <a:solidFill>
                <a:srgbClr val="135259"/>
              </a:solidFill>
            </a:endParaRPr>
          </a:p>
          <a:p>
            <a:pPr algn="ctr"/>
            <a:r>
              <a:rPr lang="fr-FR" sz="1100" i="1" dirty="0">
                <a:solidFill>
                  <a:srgbClr val="135259"/>
                </a:solidFill>
              </a:rPr>
              <a:t>Moins de 35 ans : 46%</a:t>
            </a:r>
          </a:p>
        </p:txBody>
      </p:sp>
      <p:sp>
        <p:nvSpPr>
          <p:cNvPr id="15" name="ZoneTexte 14">
            <a:extLst>
              <a:ext uri="{FF2B5EF4-FFF2-40B4-BE49-F238E27FC236}">
                <a16:creationId xmlns:a16="http://schemas.microsoft.com/office/drawing/2014/main" id="{48E4E198-4243-7DE9-4775-F38DBDB84765}"/>
              </a:ext>
            </a:extLst>
          </p:cNvPr>
          <p:cNvSpPr txBox="1"/>
          <p:nvPr/>
        </p:nvSpPr>
        <p:spPr>
          <a:xfrm>
            <a:off x="6917992" y="3984110"/>
            <a:ext cx="4933245" cy="907941"/>
          </a:xfrm>
          <a:prstGeom prst="rect">
            <a:avLst/>
          </a:prstGeom>
          <a:noFill/>
          <a:ln>
            <a:noFill/>
            <a:prstDash val="sysDash"/>
          </a:ln>
        </p:spPr>
        <p:txBody>
          <a:bodyPr wrap="square" rtlCol="0">
            <a:spAutoFit/>
          </a:bodyPr>
          <a:lstStyle/>
          <a:p>
            <a:r>
              <a:rPr lang="fr-FR" b="1" dirty="0">
                <a:solidFill>
                  <a:srgbClr val="3EAD95"/>
                </a:solidFill>
              </a:rPr>
              <a:t>18</a:t>
            </a:r>
            <a:r>
              <a:rPr lang="fr-FR" sz="1050" b="1" dirty="0">
                <a:solidFill>
                  <a:srgbClr val="3EAD95"/>
                </a:solidFill>
              </a:rPr>
              <a:t>%</a:t>
            </a:r>
          </a:p>
          <a:p>
            <a:r>
              <a:rPr lang="fr-FR" sz="1400" b="1" dirty="0">
                <a:solidFill>
                  <a:srgbClr val="135259"/>
                </a:solidFill>
              </a:rPr>
              <a:t>Des</a:t>
            </a:r>
            <a:r>
              <a:rPr lang="fr-FR" sz="1050" b="1" dirty="0">
                <a:solidFill>
                  <a:srgbClr val="135259"/>
                </a:solidFill>
              </a:rPr>
              <a:t> </a:t>
            </a:r>
            <a:r>
              <a:rPr lang="fr-FR" sz="1400" b="1" dirty="0">
                <a:solidFill>
                  <a:srgbClr val="135259"/>
                </a:solidFill>
              </a:rPr>
              <a:t>festivals d’humour</a:t>
            </a:r>
          </a:p>
          <a:p>
            <a:r>
              <a:rPr lang="fr-FR" sz="1050" i="1" dirty="0">
                <a:solidFill>
                  <a:srgbClr val="135259"/>
                </a:solidFill>
              </a:rPr>
              <a:t>Moins de 35 ans : 28%</a:t>
            </a:r>
          </a:p>
          <a:p>
            <a:endParaRPr lang="fr-FR" sz="1050" i="1" dirty="0">
              <a:solidFill>
                <a:srgbClr val="135259"/>
              </a:solidFill>
            </a:endParaRPr>
          </a:p>
        </p:txBody>
      </p:sp>
      <p:sp>
        <p:nvSpPr>
          <p:cNvPr id="18" name="ZoneTexte 17">
            <a:extLst>
              <a:ext uri="{FF2B5EF4-FFF2-40B4-BE49-F238E27FC236}">
                <a16:creationId xmlns:a16="http://schemas.microsoft.com/office/drawing/2014/main" id="{16C6BF18-A7BC-3344-AD20-83A701A3FF1E}"/>
              </a:ext>
            </a:extLst>
          </p:cNvPr>
          <p:cNvSpPr txBox="1"/>
          <p:nvPr/>
        </p:nvSpPr>
        <p:spPr>
          <a:xfrm>
            <a:off x="6951519" y="5135039"/>
            <a:ext cx="3888432" cy="907941"/>
          </a:xfrm>
          <a:prstGeom prst="rect">
            <a:avLst/>
          </a:prstGeom>
          <a:noFill/>
          <a:ln>
            <a:noFill/>
            <a:prstDash val="sysDash"/>
          </a:ln>
        </p:spPr>
        <p:txBody>
          <a:bodyPr wrap="square" rtlCol="0">
            <a:spAutoFit/>
          </a:bodyPr>
          <a:lstStyle/>
          <a:p>
            <a:r>
              <a:rPr lang="fr-FR" b="1" dirty="0">
                <a:solidFill>
                  <a:srgbClr val="3EAD95"/>
                </a:solidFill>
              </a:rPr>
              <a:t>14</a:t>
            </a:r>
            <a:r>
              <a:rPr lang="fr-FR" sz="1100" b="1" dirty="0">
                <a:solidFill>
                  <a:srgbClr val="3EAD95"/>
                </a:solidFill>
              </a:rPr>
              <a:t>% </a:t>
            </a:r>
          </a:p>
          <a:p>
            <a:r>
              <a:rPr lang="fr-FR" sz="1400" b="1" dirty="0">
                <a:solidFill>
                  <a:srgbClr val="135259"/>
                </a:solidFill>
              </a:rPr>
              <a:t>Des</a:t>
            </a:r>
            <a:r>
              <a:rPr lang="fr-FR" sz="1050" b="1" dirty="0">
                <a:solidFill>
                  <a:srgbClr val="135259"/>
                </a:solidFill>
              </a:rPr>
              <a:t> </a:t>
            </a:r>
            <a:r>
              <a:rPr lang="fr-FR" sz="1400" b="1" dirty="0">
                <a:solidFill>
                  <a:srgbClr val="135259"/>
                </a:solidFill>
              </a:rPr>
              <a:t>festivals de théâtre</a:t>
            </a:r>
            <a:endParaRPr lang="fr-FR" sz="1400" b="1" u="sng" dirty="0">
              <a:solidFill>
                <a:srgbClr val="135259"/>
              </a:solidFill>
            </a:endParaRPr>
          </a:p>
          <a:p>
            <a:r>
              <a:rPr lang="fr-FR" sz="1050" i="1" dirty="0">
                <a:solidFill>
                  <a:srgbClr val="135259"/>
                </a:solidFill>
              </a:rPr>
              <a:t>Moins de 35 ans : 20%</a:t>
            </a:r>
          </a:p>
          <a:p>
            <a:endParaRPr lang="fr-FR" sz="1050" i="1" dirty="0">
              <a:solidFill>
                <a:srgbClr val="135259"/>
              </a:solidFill>
            </a:endParaRPr>
          </a:p>
        </p:txBody>
      </p:sp>
      <p:sp>
        <p:nvSpPr>
          <p:cNvPr id="20" name="Rectangle 19">
            <a:extLst>
              <a:ext uri="{FF2B5EF4-FFF2-40B4-BE49-F238E27FC236}">
                <a16:creationId xmlns:a16="http://schemas.microsoft.com/office/drawing/2014/main" id="{F677B856-CDF9-6F67-EA1E-FBB45AC779A4}"/>
              </a:ext>
            </a:extLst>
          </p:cNvPr>
          <p:cNvSpPr/>
          <p:nvPr/>
        </p:nvSpPr>
        <p:spPr>
          <a:xfrm>
            <a:off x="1278001" y="2771339"/>
            <a:ext cx="4572000" cy="907941"/>
          </a:xfrm>
          <a:prstGeom prst="rect">
            <a:avLst/>
          </a:prstGeom>
        </p:spPr>
        <p:txBody>
          <a:bodyPr>
            <a:spAutoFit/>
          </a:bodyPr>
          <a:lstStyle/>
          <a:p>
            <a:r>
              <a:rPr lang="fr-FR" b="1" dirty="0">
                <a:solidFill>
                  <a:srgbClr val="3EAD95"/>
                </a:solidFill>
              </a:rPr>
              <a:t>36</a:t>
            </a:r>
            <a:r>
              <a:rPr lang="fr-FR" sz="1100" b="1" dirty="0">
                <a:solidFill>
                  <a:srgbClr val="3EAD95"/>
                </a:solidFill>
              </a:rPr>
              <a:t>%</a:t>
            </a:r>
          </a:p>
          <a:p>
            <a:r>
              <a:rPr lang="fr-FR" sz="1400" b="1" dirty="0">
                <a:solidFill>
                  <a:srgbClr val="135259"/>
                </a:solidFill>
              </a:rPr>
              <a:t>Des</a:t>
            </a:r>
            <a:r>
              <a:rPr lang="fr-FR" sz="1050" b="1" dirty="0">
                <a:solidFill>
                  <a:srgbClr val="135259"/>
                </a:solidFill>
              </a:rPr>
              <a:t> </a:t>
            </a:r>
            <a:r>
              <a:rPr lang="fr-FR" sz="1400" b="1" dirty="0">
                <a:solidFill>
                  <a:srgbClr val="135259"/>
                </a:solidFill>
              </a:rPr>
              <a:t>concerts de musique </a:t>
            </a:r>
            <a:r>
              <a:rPr lang="fr-FR" sz="1400" dirty="0">
                <a:solidFill>
                  <a:srgbClr val="135259"/>
                </a:solidFill>
              </a:rPr>
              <a:t>(hors classique)</a:t>
            </a:r>
            <a:endParaRPr lang="fr-FR" sz="1400" b="1" dirty="0">
              <a:solidFill>
                <a:srgbClr val="135259"/>
              </a:solidFill>
            </a:endParaRPr>
          </a:p>
          <a:p>
            <a:r>
              <a:rPr lang="fr-FR" sz="1050" i="1" dirty="0">
                <a:solidFill>
                  <a:srgbClr val="135259"/>
                </a:solidFill>
              </a:rPr>
              <a:t>Moins de 35 ans : 51% </a:t>
            </a:r>
          </a:p>
          <a:p>
            <a:endParaRPr lang="fr-FR" sz="1050" i="1" dirty="0">
              <a:solidFill>
                <a:srgbClr val="135259"/>
              </a:solidFill>
            </a:endParaRPr>
          </a:p>
        </p:txBody>
      </p:sp>
      <p:pic>
        <p:nvPicPr>
          <p:cNvPr id="21" name="Image 20">
            <a:extLst>
              <a:ext uri="{FF2B5EF4-FFF2-40B4-BE49-F238E27FC236}">
                <a16:creationId xmlns:a16="http://schemas.microsoft.com/office/drawing/2014/main" id="{9A0DE905-2E2F-17F7-D63C-6346A716CC64}"/>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6867106" y="1921457"/>
            <a:ext cx="623606" cy="602664"/>
          </a:xfrm>
          <a:prstGeom prst="rect">
            <a:avLst/>
          </a:prstGeom>
        </p:spPr>
      </p:pic>
      <p:pic>
        <p:nvPicPr>
          <p:cNvPr id="22" name="Image 21">
            <a:extLst>
              <a:ext uri="{FF2B5EF4-FFF2-40B4-BE49-F238E27FC236}">
                <a16:creationId xmlns:a16="http://schemas.microsoft.com/office/drawing/2014/main" id="{40837352-8381-3576-94CF-77D4EF99A92A}"/>
              </a:ext>
            </a:extLst>
          </p:cNvPr>
          <p:cNvPicPr>
            <a:picLocks noChangeAspect="1"/>
          </p:cNvPicPr>
          <p:nvPr/>
        </p:nvPicPr>
        <p:blipFill>
          <a:blip r:embed="rId4"/>
          <a:stretch>
            <a:fillRect/>
          </a:stretch>
        </p:blipFill>
        <p:spPr>
          <a:xfrm>
            <a:off x="1278001" y="1940754"/>
            <a:ext cx="599241" cy="599241"/>
          </a:xfrm>
          <a:prstGeom prst="rect">
            <a:avLst/>
          </a:prstGeom>
        </p:spPr>
      </p:pic>
    </p:spTree>
    <p:extLst>
      <p:ext uri="{BB962C8B-B14F-4D97-AF65-F5344CB8AC3E}">
        <p14:creationId xmlns:p14="http://schemas.microsoft.com/office/powerpoint/2010/main" val="379703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8C9468AB-2507-EE76-C4D0-92F9AA971C2F}"/>
              </a:ext>
            </a:extLst>
          </p:cNvPr>
          <p:cNvSpPr/>
          <p:nvPr/>
        </p:nvSpPr>
        <p:spPr>
          <a:xfrm>
            <a:off x="198783" y="3866322"/>
            <a:ext cx="3856382" cy="97402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332636" y="259432"/>
            <a:ext cx="11594321" cy="332688"/>
          </a:xfrm>
        </p:spPr>
        <p:txBody>
          <a:bodyPr>
            <a:noAutofit/>
          </a:bodyPr>
          <a:lstStyle/>
          <a:p>
            <a:r>
              <a:rPr lang="fr-FR" sz="1600" dirty="0"/>
              <a:t>Aux yeux des Français, l’ensemble des produits et loisirs évoqués ont été touchés par l’inflation. Cependant, ils considèrent que les prix des billets pour les spectacles et festivals ont moins augmenté que ceux d’autres objets ou services, comme les repas au restaurant ou encore les consommations dans les bars</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16</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La France connaît actuellement une période d’inflation. D’après votre expérience ou l’idée que vous vous en faites, diriez-vous qu’au cours des 2 dernières années, les prix de chacun des produits ou services suivants…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8" name="Graphique 7">
            <a:extLst>
              <a:ext uri="{FF2B5EF4-FFF2-40B4-BE49-F238E27FC236}">
                <a16:creationId xmlns:a16="http://schemas.microsoft.com/office/drawing/2014/main" id="{3B8B44E7-2110-4B8A-AE08-ED15D6326FF9}"/>
              </a:ext>
            </a:extLst>
          </p:cNvPr>
          <p:cNvGraphicFramePr/>
          <p:nvPr>
            <p:extLst>
              <p:ext uri="{D42A27DB-BD31-4B8C-83A1-F6EECF244321}">
                <p14:modId xmlns:p14="http://schemas.microsoft.com/office/powerpoint/2010/main" val="2029824021"/>
              </p:ext>
            </p:extLst>
          </p:nvPr>
        </p:nvGraphicFramePr>
        <p:xfrm>
          <a:off x="288235" y="1577872"/>
          <a:ext cx="9648474" cy="51994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au 5">
            <a:extLst>
              <a:ext uri="{FF2B5EF4-FFF2-40B4-BE49-F238E27FC236}">
                <a16:creationId xmlns:a16="http://schemas.microsoft.com/office/drawing/2014/main" id="{FFC3E925-A990-420A-8832-ED386E12C558}"/>
              </a:ext>
            </a:extLst>
          </p:cNvPr>
          <p:cNvGraphicFramePr>
            <a:graphicFrameLocks noGrp="1"/>
          </p:cNvGraphicFramePr>
          <p:nvPr>
            <p:extLst>
              <p:ext uri="{D42A27DB-BD31-4B8C-83A1-F6EECF244321}">
                <p14:modId xmlns:p14="http://schemas.microsoft.com/office/powerpoint/2010/main" val="1617378011"/>
              </p:ext>
            </p:extLst>
          </p:nvPr>
        </p:nvGraphicFramePr>
        <p:xfrm>
          <a:off x="10230564" y="1728039"/>
          <a:ext cx="876695" cy="3528000"/>
        </p:xfrm>
        <a:graphic>
          <a:graphicData uri="http://schemas.openxmlformats.org/drawingml/2006/table">
            <a:tbl>
              <a:tblPr firstRow="1" bandRow="1">
                <a:tableStyleId>{5C22544A-7EE6-4342-B048-85BDC9FD1C3A}</a:tableStyleId>
              </a:tblPr>
              <a:tblGrid>
                <a:gridCol w="876695">
                  <a:extLst>
                    <a:ext uri="{9D8B030D-6E8A-4147-A177-3AD203B41FA5}">
                      <a16:colId xmlns:a16="http://schemas.microsoft.com/office/drawing/2014/main" val="840153074"/>
                    </a:ext>
                  </a:extLst>
                </a:gridCol>
              </a:tblGrid>
              <a:tr h="441000">
                <a:tc>
                  <a:txBody>
                    <a:bodyPr/>
                    <a:lstStyle/>
                    <a:p>
                      <a:pPr algn="ctr" fontAlgn="ctr"/>
                      <a:r>
                        <a:rPr lang="fr-FR" sz="1400" b="1" i="0" u="none" strike="noStrike" dirty="0">
                          <a:solidFill>
                            <a:srgbClr val="FFAC05"/>
                          </a:solidFill>
                          <a:effectLst/>
                          <a:latin typeface="Arial" panose="020B0604020202020204" pitchFamily="34" charset="0"/>
                        </a:rPr>
                        <a:t>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5724378"/>
                  </a:ext>
                </a:extLst>
              </a:tr>
              <a:tr h="441000">
                <a:tc>
                  <a:txBody>
                    <a:bodyPr/>
                    <a:lstStyle/>
                    <a:p>
                      <a:pPr algn="ctr" fontAlgn="ctr"/>
                      <a:r>
                        <a:rPr lang="fr-FR" sz="1400" b="1" i="0" u="none" strike="noStrike" dirty="0">
                          <a:solidFill>
                            <a:srgbClr val="FFAC05"/>
                          </a:solidFill>
                          <a:effectLst/>
                          <a:latin typeface="Arial" panose="020B0604020202020204" pitchFamily="34" charset="0"/>
                        </a:rPr>
                        <a:t>73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6248161"/>
                  </a:ext>
                </a:extLst>
              </a:tr>
              <a:tr h="441000">
                <a:tc>
                  <a:txBody>
                    <a:bodyPr/>
                    <a:lstStyle/>
                    <a:p>
                      <a:pPr algn="ctr" fontAlgn="ctr"/>
                      <a:r>
                        <a:rPr lang="fr-FR" sz="1400" b="1" i="0" u="none" strike="noStrike">
                          <a:solidFill>
                            <a:srgbClr val="FFAC05"/>
                          </a:solidFill>
                          <a:effectLst/>
                          <a:latin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62861"/>
                  </a:ext>
                </a:extLst>
              </a:tr>
              <a:tr h="441000">
                <a:tc>
                  <a:txBody>
                    <a:bodyPr/>
                    <a:lstStyle/>
                    <a:p>
                      <a:pPr algn="ctr" fontAlgn="ctr"/>
                      <a:r>
                        <a:rPr lang="fr-FR" sz="1400" b="1" i="0" u="none" strike="noStrike" dirty="0">
                          <a:solidFill>
                            <a:srgbClr val="FFAC05"/>
                          </a:solidFill>
                          <a:effectLst/>
                          <a:latin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2217424"/>
                  </a:ext>
                </a:extLst>
              </a:tr>
              <a:tr h="441000">
                <a:tc>
                  <a:txBody>
                    <a:bodyPr/>
                    <a:lstStyle/>
                    <a:p>
                      <a:pPr algn="ctr" fontAlgn="ctr"/>
                      <a:r>
                        <a:rPr lang="fr-FR" sz="1400" b="1" i="0" u="none" strike="noStrike" dirty="0">
                          <a:solidFill>
                            <a:srgbClr val="FFAC05"/>
                          </a:solidFill>
                          <a:effectLst/>
                          <a:latin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5218694"/>
                  </a:ext>
                </a:extLst>
              </a:tr>
              <a:tr h="441000">
                <a:tc>
                  <a:txBody>
                    <a:bodyPr/>
                    <a:lstStyle/>
                    <a:p>
                      <a:pPr algn="ctr" fontAlgn="ctr"/>
                      <a:r>
                        <a:rPr lang="fr-FR" sz="1400" b="1" i="0" u="none" strike="noStrike" dirty="0">
                          <a:solidFill>
                            <a:srgbClr val="FFAC05"/>
                          </a:solidFill>
                          <a:effectLst/>
                          <a:latin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509700"/>
                  </a:ext>
                </a:extLst>
              </a:tr>
              <a:tr h="441000">
                <a:tc>
                  <a:txBody>
                    <a:bodyPr/>
                    <a:lstStyle/>
                    <a:p>
                      <a:pPr algn="ctr" fontAlgn="ctr"/>
                      <a:r>
                        <a:rPr lang="fr-FR" sz="1400" b="1" i="0" u="none" strike="noStrike" dirty="0">
                          <a:solidFill>
                            <a:srgbClr val="FFAC05"/>
                          </a:solidFill>
                          <a:effectLst/>
                          <a:latin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1132369"/>
                  </a:ext>
                </a:extLst>
              </a:tr>
              <a:tr h="441000">
                <a:tc>
                  <a:txBody>
                    <a:bodyPr/>
                    <a:lstStyle/>
                    <a:p>
                      <a:pPr algn="ctr" fontAlgn="ctr"/>
                      <a:r>
                        <a:rPr lang="fr-FR" sz="1400" b="1" i="0" u="none" strike="noStrike" dirty="0">
                          <a:solidFill>
                            <a:srgbClr val="FFAC05"/>
                          </a:solidFill>
                          <a:effectLst/>
                          <a:latin typeface="Arial" panose="020B06040202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1158277"/>
                  </a:ext>
                </a:extLst>
              </a:tr>
            </a:tbl>
          </a:graphicData>
        </a:graphic>
      </p:graphicFrame>
      <p:sp>
        <p:nvSpPr>
          <p:cNvPr id="6" name="ZoneTexte 5">
            <a:extLst>
              <a:ext uri="{FF2B5EF4-FFF2-40B4-BE49-F238E27FC236}">
                <a16:creationId xmlns:a16="http://schemas.microsoft.com/office/drawing/2014/main" id="{208B01EF-EE7F-7305-59D6-BFC79CA62B0D}"/>
              </a:ext>
            </a:extLst>
          </p:cNvPr>
          <p:cNvSpPr txBox="1"/>
          <p:nvPr/>
        </p:nvSpPr>
        <p:spPr>
          <a:xfrm>
            <a:off x="9775417" y="1270768"/>
            <a:ext cx="1679555" cy="430887"/>
          </a:xfrm>
          <a:prstGeom prst="rect">
            <a:avLst/>
          </a:prstGeom>
          <a:noFill/>
        </p:spPr>
        <p:txBody>
          <a:bodyPr wrap="square" lIns="0" tIns="0" rIns="0" bIns="0" rtlCol="0">
            <a:spAutoFit/>
          </a:bodyPr>
          <a:lstStyle/>
          <a:p>
            <a:pPr algn="ctr"/>
            <a:r>
              <a:rPr lang="fr-FR" sz="1400" b="1" dirty="0">
                <a:solidFill>
                  <a:srgbClr val="FFAC05"/>
                </a:solidFill>
                <a:latin typeface="Arial" charset="0"/>
                <a:ea typeface="Arial" charset="0"/>
                <a:cs typeface="Arial" charset="0"/>
              </a:rPr>
              <a:t>Ont beaucoup ou assez augmenté</a:t>
            </a:r>
          </a:p>
        </p:txBody>
      </p:sp>
      <p:cxnSp>
        <p:nvCxnSpPr>
          <p:cNvPr id="3" name="Connecteur droit 2">
            <a:extLst>
              <a:ext uri="{FF2B5EF4-FFF2-40B4-BE49-F238E27FC236}">
                <a16:creationId xmlns:a16="http://schemas.microsoft.com/office/drawing/2014/main" id="{41499D3C-D7E8-3874-5E4E-DEB8C0238895}"/>
              </a:ext>
            </a:extLst>
          </p:cNvPr>
          <p:cNvCxnSpPr>
            <a:cxnSpLocks/>
          </p:cNvCxnSpPr>
          <p:nvPr/>
        </p:nvCxnSpPr>
        <p:spPr>
          <a:xfrm>
            <a:off x="462993" y="2586932"/>
            <a:ext cx="10991979" cy="0"/>
          </a:xfrm>
          <a:prstGeom prst="line">
            <a:avLst/>
          </a:prstGeom>
          <a:ln w="12700">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4" name="Graphique 13">
            <a:extLst>
              <a:ext uri="{FF2B5EF4-FFF2-40B4-BE49-F238E27FC236}">
                <a16:creationId xmlns:a16="http://schemas.microsoft.com/office/drawing/2014/main" id="{C2929CBF-A21F-4A6D-230E-580E84003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849" y="4688195"/>
            <a:ext cx="720000" cy="720000"/>
          </a:xfrm>
          <a:prstGeom prst="rect">
            <a:avLst/>
          </a:prstGeom>
        </p:spPr>
      </p:pic>
    </p:spTree>
    <p:extLst>
      <p:ext uri="{BB962C8B-B14F-4D97-AF65-F5344CB8AC3E}">
        <p14:creationId xmlns:p14="http://schemas.microsoft.com/office/powerpoint/2010/main" val="145424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F87F89-CB5A-457F-A7DC-22415A9169D2}"/>
              </a:ext>
            </a:extLst>
          </p:cNvPr>
          <p:cNvSpPr>
            <a:spLocks noGrp="1"/>
          </p:cNvSpPr>
          <p:nvPr>
            <p:ph type="body" sz="quarter" idx="13"/>
          </p:nvPr>
        </p:nvSpPr>
        <p:spPr>
          <a:xfrm>
            <a:off x="1094290" y="2613733"/>
            <a:ext cx="6883641" cy="1412983"/>
          </a:xfrm>
        </p:spPr>
        <p:txBody>
          <a:bodyPr/>
          <a:lstStyle/>
          <a:p>
            <a:r>
              <a:rPr lang="fr-FR" dirty="0"/>
              <a:t>Les préférences des Français en matière de spectacles</a:t>
            </a:r>
          </a:p>
        </p:txBody>
      </p:sp>
      <p:pic>
        <p:nvPicPr>
          <p:cNvPr id="4" name="Image 3">
            <a:extLst>
              <a:ext uri="{FF2B5EF4-FFF2-40B4-BE49-F238E27FC236}">
                <a16:creationId xmlns:a16="http://schemas.microsoft.com/office/drawing/2014/main" id="{EF9D53C2-D4D8-795E-E211-1CC7E0A68F61}"/>
              </a:ext>
            </a:extLst>
          </p:cNvPr>
          <p:cNvPicPr>
            <a:picLocks noChangeAspect="1"/>
          </p:cNvPicPr>
          <p:nvPr/>
        </p:nvPicPr>
        <p:blipFill>
          <a:blip r:embed="rId2"/>
          <a:stretch>
            <a:fillRect/>
          </a:stretch>
        </p:blipFill>
        <p:spPr>
          <a:xfrm>
            <a:off x="8503565" y="2030970"/>
            <a:ext cx="2867025" cy="2895600"/>
          </a:xfrm>
          <a:prstGeom prst="rect">
            <a:avLst/>
          </a:prstGeom>
        </p:spPr>
      </p:pic>
    </p:spTree>
    <p:extLst>
      <p:ext uri="{BB962C8B-B14F-4D97-AF65-F5344CB8AC3E}">
        <p14:creationId xmlns:p14="http://schemas.microsoft.com/office/powerpoint/2010/main" val="48449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6">
            <a:extLst>
              <a:ext uri="{FF2B5EF4-FFF2-40B4-BE49-F238E27FC236}">
                <a16:creationId xmlns:a16="http://schemas.microsoft.com/office/drawing/2014/main" id="{11A172DC-7420-4830-BF6A-C63A1F67A431}"/>
              </a:ext>
            </a:extLst>
          </p:cNvPr>
          <p:cNvGraphicFramePr>
            <a:graphicFrameLocks noGrp="1"/>
          </p:cNvGraphicFramePr>
          <p:nvPr>
            <p:extLst>
              <p:ext uri="{D42A27DB-BD31-4B8C-83A1-F6EECF244321}">
                <p14:modId xmlns:p14="http://schemas.microsoft.com/office/powerpoint/2010/main" val="4011257730"/>
              </p:ext>
            </p:extLst>
          </p:nvPr>
        </p:nvGraphicFramePr>
        <p:xfrm>
          <a:off x="9256921" y="1808125"/>
          <a:ext cx="1169914" cy="3844827"/>
        </p:xfrm>
        <a:graphic>
          <a:graphicData uri="http://schemas.openxmlformats.org/drawingml/2006/table">
            <a:tbl>
              <a:tblPr firstRow="1" bandRow="1">
                <a:tableStyleId>{5C22544A-7EE6-4342-B048-85BDC9FD1C3A}</a:tableStyleId>
              </a:tblPr>
              <a:tblGrid>
                <a:gridCol w="1169914">
                  <a:extLst>
                    <a:ext uri="{9D8B030D-6E8A-4147-A177-3AD203B41FA5}">
                      <a16:colId xmlns:a16="http://schemas.microsoft.com/office/drawing/2014/main" val="3527872954"/>
                    </a:ext>
                  </a:extLst>
                </a:gridCol>
              </a:tblGrid>
              <a:tr h="427203">
                <a:tc>
                  <a:txBody>
                    <a:bodyPr/>
                    <a:lstStyle/>
                    <a:p>
                      <a:pPr algn="ctr" fontAlgn="ctr"/>
                      <a:r>
                        <a:rPr lang="fr-FR" sz="1400" b="1" i="0" u="none" strike="noStrike" dirty="0">
                          <a:solidFill>
                            <a:srgbClr val="3EAD95"/>
                          </a:solidFill>
                          <a:effectLst/>
                          <a:latin typeface="Arial" panose="020B0604020202020204" pitchFamily="34" charset="0"/>
                        </a:rPr>
                        <a:t>91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246596"/>
                  </a:ext>
                </a:extLst>
              </a:tr>
              <a:tr h="427203">
                <a:tc>
                  <a:txBody>
                    <a:bodyPr/>
                    <a:lstStyle/>
                    <a:p>
                      <a:pPr algn="ctr" fontAlgn="ctr"/>
                      <a:r>
                        <a:rPr lang="fr-FR" sz="1400" b="1" i="0" u="none" strike="noStrike">
                          <a:solidFill>
                            <a:srgbClr val="3EAD95"/>
                          </a:solidFill>
                          <a:effectLst/>
                          <a:latin typeface="Arial" panose="020B0604020202020204" pitchFamily="34" charset="0"/>
                        </a:rPr>
                        <a:t>91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8708454"/>
                  </a:ext>
                </a:extLst>
              </a:tr>
              <a:tr h="427203">
                <a:tc>
                  <a:txBody>
                    <a:bodyPr/>
                    <a:lstStyle/>
                    <a:p>
                      <a:pPr algn="ctr" fontAlgn="ctr"/>
                      <a:r>
                        <a:rPr lang="fr-FR" sz="1400" b="1" i="0" u="none" strike="noStrike">
                          <a:solidFill>
                            <a:srgbClr val="3EAD95"/>
                          </a:solidFill>
                          <a:effectLst/>
                          <a:latin typeface="Arial" panose="020B060402020202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601287"/>
                  </a:ext>
                </a:extLst>
              </a:tr>
              <a:tr h="427203">
                <a:tc>
                  <a:txBody>
                    <a:bodyPr/>
                    <a:lstStyle/>
                    <a:p>
                      <a:pPr algn="ctr" fontAlgn="ctr"/>
                      <a:r>
                        <a:rPr lang="fr-FR" sz="1400" b="1" i="0" u="none" strike="noStrike">
                          <a:solidFill>
                            <a:srgbClr val="3EAD95"/>
                          </a:solidFill>
                          <a:effectLst/>
                          <a:latin typeface="Arial" panose="020B06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262748"/>
                  </a:ext>
                </a:extLst>
              </a:tr>
              <a:tr h="427203">
                <a:tc>
                  <a:txBody>
                    <a:bodyPr/>
                    <a:lstStyle/>
                    <a:p>
                      <a:pPr algn="ctr" fontAlgn="ctr"/>
                      <a:r>
                        <a:rPr lang="fr-FR" sz="1400" b="1" i="0" u="none" strike="noStrike">
                          <a:solidFill>
                            <a:srgbClr val="3EAD95"/>
                          </a:solidFill>
                          <a:effectLst/>
                          <a:latin typeface="Arial" panose="020B06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7525718"/>
                  </a:ext>
                </a:extLst>
              </a:tr>
              <a:tr h="427203">
                <a:tc>
                  <a:txBody>
                    <a:bodyPr/>
                    <a:lstStyle/>
                    <a:p>
                      <a:pPr algn="ctr" fontAlgn="ctr"/>
                      <a:r>
                        <a:rPr lang="fr-FR" sz="1400" b="1" i="0" u="none" strike="noStrike">
                          <a:solidFill>
                            <a:srgbClr val="3EAD95"/>
                          </a:solidFill>
                          <a:effectLst/>
                          <a:latin typeface="Arial" panose="020B060402020202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81588"/>
                  </a:ext>
                </a:extLst>
              </a:tr>
              <a:tr h="427203">
                <a:tc>
                  <a:txBody>
                    <a:bodyPr/>
                    <a:lstStyle/>
                    <a:p>
                      <a:pPr algn="ctr" fontAlgn="ctr"/>
                      <a:r>
                        <a:rPr lang="fr-FR" sz="1400" b="1" i="0" u="none" strike="noStrike" dirty="0">
                          <a:solidFill>
                            <a:srgbClr val="3EAD95"/>
                          </a:solidFill>
                          <a:effectLst/>
                          <a:latin typeface="Arial" panose="020B060402020202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4811046"/>
                  </a:ext>
                </a:extLst>
              </a:tr>
              <a:tr h="427203">
                <a:tc>
                  <a:txBody>
                    <a:bodyPr/>
                    <a:lstStyle/>
                    <a:p>
                      <a:pPr algn="ctr" fontAlgn="ctr"/>
                      <a:r>
                        <a:rPr lang="fr-FR" sz="1400" b="1" i="0" u="none" strike="noStrike">
                          <a:solidFill>
                            <a:srgbClr val="3EAD95"/>
                          </a:solidFill>
                          <a:effectLst/>
                          <a:latin typeface="Arial" panose="020B060402020202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395419"/>
                  </a:ext>
                </a:extLst>
              </a:tr>
              <a:tr h="427203">
                <a:tc>
                  <a:txBody>
                    <a:bodyPr/>
                    <a:lstStyle/>
                    <a:p>
                      <a:pPr algn="ctr" fontAlgn="ctr"/>
                      <a:r>
                        <a:rPr lang="fr-FR" sz="1400" b="1" i="0" u="none" strike="noStrike" dirty="0">
                          <a:solidFill>
                            <a:srgbClr val="3EAD95"/>
                          </a:solidFill>
                          <a:effectLst/>
                          <a:latin typeface="Arial" panose="020B060402020202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9362188"/>
                  </a:ext>
                </a:extLst>
              </a:tr>
            </a:tbl>
          </a:graphicData>
        </a:graphic>
      </p:graphicFrame>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18</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Vous avez indiqué vous rendre au moins de temps en temps à des spectacles ou à des festivals. Chacun des éléments suivants est-il pour vous une motivation importante ou non pour vous rendre à des spectacles ou festivals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graphicFrame>
        <p:nvGraphicFramePr>
          <p:cNvPr id="8" name="Graphique 7">
            <a:extLst>
              <a:ext uri="{FF2B5EF4-FFF2-40B4-BE49-F238E27FC236}">
                <a16:creationId xmlns:a16="http://schemas.microsoft.com/office/drawing/2014/main" id="{3B8B44E7-2110-4B8A-AE08-ED15D6326FF9}"/>
              </a:ext>
            </a:extLst>
          </p:cNvPr>
          <p:cNvGraphicFramePr/>
          <p:nvPr>
            <p:extLst>
              <p:ext uri="{D42A27DB-BD31-4B8C-83A1-F6EECF244321}">
                <p14:modId xmlns:p14="http://schemas.microsoft.com/office/powerpoint/2010/main" val="11032142"/>
              </p:ext>
            </p:extLst>
          </p:nvPr>
        </p:nvGraphicFramePr>
        <p:xfrm>
          <a:off x="576127" y="1667433"/>
          <a:ext cx="9036168" cy="4893467"/>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id="{2B485F8E-2FA5-4C22-858F-7AB6801DAD49}"/>
              </a:ext>
            </a:extLst>
          </p:cNvPr>
          <p:cNvSpPr txBox="1"/>
          <p:nvPr/>
        </p:nvSpPr>
        <p:spPr>
          <a:xfrm>
            <a:off x="9256921" y="1531415"/>
            <a:ext cx="1405486" cy="215444"/>
          </a:xfrm>
          <a:prstGeom prst="rect">
            <a:avLst/>
          </a:prstGeom>
          <a:noFill/>
        </p:spPr>
        <p:txBody>
          <a:bodyPr wrap="square" lIns="0" tIns="0" rIns="0" bIns="0" rtlCol="0">
            <a:spAutoFit/>
          </a:bodyPr>
          <a:lstStyle/>
          <a:p>
            <a:pPr algn="ctr"/>
            <a:r>
              <a:rPr lang="fr-FR" sz="1400" b="1" dirty="0">
                <a:solidFill>
                  <a:srgbClr val="3EAD95"/>
                </a:solidFill>
                <a:latin typeface="Arial" charset="0"/>
                <a:ea typeface="Arial" charset="0"/>
                <a:cs typeface="Arial" charset="0"/>
              </a:rPr>
              <a:t>Importante</a:t>
            </a:r>
          </a:p>
        </p:txBody>
      </p:sp>
      <p:sp>
        <p:nvSpPr>
          <p:cNvPr id="13" name="Espace réservé du texte 4">
            <a:extLst>
              <a:ext uri="{FF2B5EF4-FFF2-40B4-BE49-F238E27FC236}">
                <a16:creationId xmlns:a16="http://schemas.microsoft.com/office/drawing/2014/main" id="{CDE09A3F-50FC-449D-85FE-F26AB92199E1}"/>
              </a:ext>
            </a:extLst>
          </p:cNvPr>
          <p:cNvSpPr txBox="1">
            <a:spLocks/>
          </p:cNvSpPr>
          <p:nvPr/>
        </p:nvSpPr>
        <p:spPr>
          <a:xfrm>
            <a:off x="382983" y="270427"/>
            <a:ext cx="11601297"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Parmi les premières motivations des spectateurs, la recherche d’émotions et de moments de convivialité est citée au premier plan</a:t>
            </a:r>
          </a:p>
        </p:txBody>
      </p:sp>
      <p:cxnSp>
        <p:nvCxnSpPr>
          <p:cNvPr id="5" name="Connecteur droit 4">
            <a:extLst>
              <a:ext uri="{FF2B5EF4-FFF2-40B4-BE49-F238E27FC236}">
                <a16:creationId xmlns:a16="http://schemas.microsoft.com/office/drawing/2014/main" id="{FBC54E33-AF47-10CE-2706-787F6B33F79D}"/>
              </a:ext>
            </a:extLst>
          </p:cNvPr>
          <p:cNvCxnSpPr>
            <a:cxnSpLocks/>
          </p:cNvCxnSpPr>
          <p:nvPr/>
        </p:nvCxnSpPr>
        <p:spPr>
          <a:xfrm>
            <a:off x="260905" y="3949961"/>
            <a:ext cx="10384724" cy="0"/>
          </a:xfrm>
          <a:prstGeom prst="line">
            <a:avLst/>
          </a:prstGeom>
          <a:ln w="12700">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203D428D-7C6B-0AE7-3F09-404BBD28010D}"/>
              </a:ext>
            </a:extLst>
          </p:cNvPr>
          <p:cNvSpPr txBox="1"/>
          <p:nvPr/>
        </p:nvSpPr>
        <p:spPr>
          <a:xfrm>
            <a:off x="10917808" y="1166362"/>
            <a:ext cx="1242430" cy="193465"/>
          </a:xfrm>
          <a:prstGeom prst="rect">
            <a:avLst/>
          </a:prstGeom>
          <a:noFill/>
        </p:spPr>
        <p:txBody>
          <a:bodyPr wrap="square" rtlCol="0">
            <a:noAutofit/>
          </a:bodyPr>
          <a:lstStyle/>
          <a:p>
            <a:pPr algn="r"/>
            <a:r>
              <a:rPr lang="fr-FR" sz="1000" i="1" dirty="0">
                <a:solidFill>
                  <a:schemeClr val="bg2">
                    <a:lumMod val="25000"/>
                  </a:schemeClr>
                </a:solidFill>
              </a:rPr>
              <a:t>Question 2022</a:t>
            </a:r>
          </a:p>
        </p:txBody>
      </p:sp>
      <p:sp>
        <p:nvSpPr>
          <p:cNvPr id="7" name="ZoneTexte 6">
            <a:extLst>
              <a:ext uri="{FF2B5EF4-FFF2-40B4-BE49-F238E27FC236}">
                <a16:creationId xmlns:a16="http://schemas.microsoft.com/office/drawing/2014/main" id="{059CACAD-2A95-B4C3-2069-10CB9E9FC9DC}"/>
              </a:ext>
            </a:extLst>
          </p:cNvPr>
          <p:cNvSpPr txBox="1"/>
          <p:nvPr/>
        </p:nvSpPr>
        <p:spPr>
          <a:xfrm>
            <a:off x="10990324" y="3531740"/>
            <a:ext cx="1169914" cy="707886"/>
          </a:xfrm>
          <a:prstGeom prst="rect">
            <a:avLst/>
          </a:prstGeom>
          <a:noFill/>
        </p:spPr>
        <p:txBody>
          <a:bodyPr wrap="square">
            <a:spAutoFit/>
          </a:bodyPr>
          <a:lstStyle/>
          <a:p>
            <a:pPr algn="ctr"/>
            <a:r>
              <a:rPr lang="fr-FR" sz="1000" kern="0" dirty="0">
                <a:solidFill>
                  <a:schemeClr val="bg2">
                    <a:lumMod val="25000"/>
                  </a:schemeClr>
                </a:solidFill>
              </a:rPr>
              <a:t>Peu d’évolutions sont observées par rapport à l’an dernier</a:t>
            </a:r>
            <a:endParaRPr lang="fr-FR" sz="1000" i="1" kern="0" dirty="0">
              <a:solidFill>
                <a:schemeClr val="bg2">
                  <a:lumMod val="25000"/>
                </a:schemeClr>
              </a:solidFill>
            </a:endParaRPr>
          </a:p>
        </p:txBody>
      </p:sp>
    </p:spTree>
    <p:extLst>
      <p:ext uri="{BB962C8B-B14F-4D97-AF65-F5344CB8AC3E}">
        <p14:creationId xmlns:p14="http://schemas.microsoft.com/office/powerpoint/2010/main" val="348267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a:extLst>
              <a:ext uri="{FF2B5EF4-FFF2-40B4-BE49-F238E27FC236}">
                <a16:creationId xmlns:a16="http://schemas.microsoft.com/office/drawing/2014/main" id="{66285DA2-8ECE-464A-B274-7272584BFDE2}"/>
              </a:ext>
            </a:extLst>
          </p:cNvPr>
          <p:cNvGraphicFramePr/>
          <p:nvPr>
            <p:extLst>
              <p:ext uri="{D42A27DB-BD31-4B8C-83A1-F6EECF244321}">
                <p14:modId xmlns:p14="http://schemas.microsoft.com/office/powerpoint/2010/main" val="3402847103"/>
              </p:ext>
            </p:extLst>
          </p:nvPr>
        </p:nvGraphicFramePr>
        <p:xfrm>
          <a:off x="315587" y="1429594"/>
          <a:ext cx="7050341" cy="4770781"/>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19</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Au cours des 12 derniers mois, avez-vous regardé ou écouté un spectacle ou un festival diffusé… ?</a:t>
            </a:r>
          </a:p>
        </p:txBody>
      </p:sp>
      <p:sp>
        <p:nvSpPr>
          <p:cNvPr id="12" name="ZoneTexte 11">
            <a:extLst>
              <a:ext uri="{FF2B5EF4-FFF2-40B4-BE49-F238E27FC236}">
                <a16:creationId xmlns:a16="http://schemas.microsoft.com/office/drawing/2014/main" id="{54369DEB-98CA-4603-9347-4D3CD17D318C}"/>
              </a:ext>
            </a:extLst>
          </p:cNvPr>
          <p:cNvSpPr txBox="1"/>
          <p:nvPr/>
        </p:nvSpPr>
        <p:spPr>
          <a:xfrm>
            <a:off x="-4008" y="1196753"/>
            <a:ext cx="8478307" cy="256317"/>
          </a:xfrm>
          <a:prstGeom prst="rect">
            <a:avLst/>
          </a:prstGeom>
          <a:noFill/>
        </p:spPr>
        <p:txBody>
          <a:bodyPr wrap="square" rtlCol="0">
            <a:noAutofit/>
          </a:bodyPr>
          <a:lstStyle/>
          <a:p>
            <a:r>
              <a:rPr lang="fr-FR" sz="1000" dirty="0">
                <a:solidFill>
                  <a:schemeClr val="bg2">
                    <a:lumMod val="25000"/>
                  </a:schemeClr>
                </a:solidFill>
              </a:rPr>
              <a:t>- À tous, en % - </a:t>
            </a:r>
          </a:p>
        </p:txBody>
      </p:sp>
      <p:sp>
        <p:nvSpPr>
          <p:cNvPr id="14" name="Espace réservé du texte 4">
            <a:extLst>
              <a:ext uri="{FF2B5EF4-FFF2-40B4-BE49-F238E27FC236}">
                <a16:creationId xmlns:a16="http://schemas.microsoft.com/office/drawing/2014/main" id="{F6B19EC7-0003-48AA-BBB4-2EB3B3DA55B9}"/>
              </a:ext>
            </a:extLst>
          </p:cNvPr>
          <p:cNvSpPr txBox="1">
            <a:spLocks/>
          </p:cNvSpPr>
          <p:nvPr/>
        </p:nvSpPr>
        <p:spPr>
          <a:xfrm>
            <a:off x="288647" y="239502"/>
            <a:ext cx="11610688"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Concernant les captations de spectacles, la télévision reste le média le plus utilisé, assez nettement devant le streaming sur Internet – une habitude logiquement plus fréquente chez les jeunes</a:t>
            </a:r>
          </a:p>
        </p:txBody>
      </p:sp>
      <p:grpSp>
        <p:nvGrpSpPr>
          <p:cNvPr id="3" name="Groupe 2">
            <a:extLst>
              <a:ext uri="{FF2B5EF4-FFF2-40B4-BE49-F238E27FC236}">
                <a16:creationId xmlns:a16="http://schemas.microsoft.com/office/drawing/2014/main" id="{7B5BF3BD-9BAA-92B4-3A98-577180CE9C99}"/>
              </a:ext>
            </a:extLst>
          </p:cNvPr>
          <p:cNvGrpSpPr/>
          <p:nvPr/>
        </p:nvGrpSpPr>
        <p:grpSpPr>
          <a:xfrm>
            <a:off x="4845047" y="4071295"/>
            <a:ext cx="2863850" cy="462224"/>
            <a:chOff x="5460335" y="1798655"/>
            <a:chExt cx="3133666" cy="462224"/>
          </a:xfrm>
        </p:grpSpPr>
        <p:sp>
          <p:nvSpPr>
            <p:cNvPr id="4" name="Rectangle 3">
              <a:extLst>
                <a:ext uri="{FF2B5EF4-FFF2-40B4-BE49-F238E27FC236}">
                  <a16:creationId xmlns:a16="http://schemas.microsoft.com/office/drawing/2014/main" id="{E60B248E-B3BF-D8F8-37B5-40494C63273D}"/>
                </a:ext>
              </a:extLst>
            </p:cNvPr>
            <p:cNvSpPr/>
            <p:nvPr/>
          </p:nvSpPr>
          <p:spPr>
            <a:xfrm>
              <a:off x="6361753" y="1798655"/>
              <a:ext cx="2232248" cy="462224"/>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rgbClr val="8ED6C7"/>
                  </a:solidFill>
                </a:rPr>
                <a:t>Moins de 35 ans : 58%</a:t>
              </a:r>
            </a:p>
          </p:txBody>
        </p:sp>
        <p:grpSp>
          <p:nvGrpSpPr>
            <p:cNvPr id="5" name="Groupe 4">
              <a:extLst>
                <a:ext uri="{FF2B5EF4-FFF2-40B4-BE49-F238E27FC236}">
                  <a16:creationId xmlns:a16="http://schemas.microsoft.com/office/drawing/2014/main" id="{6C989C72-2EEF-0554-668E-C6CE42ED0883}"/>
                </a:ext>
              </a:extLst>
            </p:cNvPr>
            <p:cNvGrpSpPr/>
            <p:nvPr/>
          </p:nvGrpSpPr>
          <p:grpSpPr>
            <a:xfrm>
              <a:off x="5460335" y="1849767"/>
              <a:ext cx="900000" cy="360000"/>
              <a:chOff x="5470383" y="1879911"/>
              <a:chExt cx="900000" cy="360000"/>
            </a:xfrm>
          </p:grpSpPr>
          <p:cxnSp>
            <p:nvCxnSpPr>
              <p:cNvPr id="6" name="Connecteur droit 5">
                <a:extLst>
                  <a:ext uri="{FF2B5EF4-FFF2-40B4-BE49-F238E27FC236}">
                    <a16:creationId xmlns:a16="http://schemas.microsoft.com/office/drawing/2014/main" id="{C8AE6E39-24BA-80AB-D6A0-FF0625882D0C}"/>
                  </a:ext>
                </a:extLst>
              </p:cNvPr>
              <p:cNvCxnSpPr/>
              <p:nvPr/>
            </p:nvCxnSpPr>
            <p:spPr>
              <a:xfrm>
                <a:off x="5470383" y="2059911"/>
                <a:ext cx="900000" cy="0"/>
              </a:xfrm>
              <a:prstGeom prst="line">
                <a:avLst/>
              </a:prstGeom>
              <a:ln w="12700">
                <a:solidFill>
                  <a:srgbClr val="8ED6C7"/>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A1EF3B0D-595F-50FE-4371-669031353DA2}"/>
                  </a:ext>
                </a:extLst>
              </p:cNvPr>
              <p:cNvCxnSpPr/>
              <p:nvPr/>
            </p:nvCxnSpPr>
            <p:spPr>
              <a:xfrm>
                <a:off x="6360335" y="1879911"/>
                <a:ext cx="0" cy="360000"/>
              </a:xfrm>
              <a:prstGeom prst="line">
                <a:avLst/>
              </a:prstGeom>
              <a:ln w="38100">
                <a:solidFill>
                  <a:srgbClr val="8ED6C7"/>
                </a:solidFill>
                <a:prstDash val="solid"/>
              </a:ln>
              <a:effectLst/>
            </p:spPr>
            <p:style>
              <a:lnRef idx="2">
                <a:schemeClr val="accent1"/>
              </a:lnRef>
              <a:fillRef idx="0">
                <a:schemeClr val="accent1"/>
              </a:fillRef>
              <a:effectRef idx="1">
                <a:schemeClr val="accent1"/>
              </a:effectRef>
              <a:fontRef idx="minor">
                <a:schemeClr val="tx1"/>
              </a:fontRef>
            </p:style>
          </p:cxnSp>
        </p:grpSp>
      </p:grpSp>
      <p:grpSp>
        <p:nvGrpSpPr>
          <p:cNvPr id="8" name="Groupe 7">
            <a:extLst>
              <a:ext uri="{FF2B5EF4-FFF2-40B4-BE49-F238E27FC236}">
                <a16:creationId xmlns:a16="http://schemas.microsoft.com/office/drawing/2014/main" id="{245EA491-06B9-75E3-6A73-ED03AF8DE6FC}"/>
              </a:ext>
            </a:extLst>
          </p:cNvPr>
          <p:cNvGrpSpPr/>
          <p:nvPr/>
        </p:nvGrpSpPr>
        <p:grpSpPr>
          <a:xfrm>
            <a:off x="4524330" y="4685845"/>
            <a:ext cx="2863850" cy="462224"/>
            <a:chOff x="5460335" y="1798655"/>
            <a:chExt cx="3133666" cy="462224"/>
          </a:xfrm>
        </p:grpSpPr>
        <p:sp>
          <p:nvSpPr>
            <p:cNvPr id="9" name="Rectangle 8">
              <a:extLst>
                <a:ext uri="{FF2B5EF4-FFF2-40B4-BE49-F238E27FC236}">
                  <a16:creationId xmlns:a16="http://schemas.microsoft.com/office/drawing/2014/main" id="{92B67443-5479-B275-0B47-C9339B4F583D}"/>
                </a:ext>
              </a:extLst>
            </p:cNvPr>
            <p:cNvSpPr/>
            <p:nvPr/>
          </p:nvSpPr>
          <p:spPr>
            <a:xfrm>
              <a:off x="6361753" y="1798655"/>
              <a:ext cx="2232248" cy="462224"/>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rgbClr val="8ED6C7"/>
                  </a:solidFill>
                </a:rPr>
                <a:t>Moins de 35 ans : 40%</a:t>
              </a:r>
            </a:p>
          </p:txBody>
        </p:sp>
        <p:grpSp>
          <p:nvGrpSpPr>
            <p:cNvPr id="10" name="Groupe 9">
              <a:extLst>
                <a:ext uri="{FF2B5EF4-FFF2-40B4-BE49-F238E27FC236}">
                  <a16:creationId xmlns:a16="http://schemas.microsoft.com/office/drawing/2014/main" id="{548FFBA6-6C81-E482-E284-B698688739A1}"/>
                </a:ext>
              </a:extLst>
            </p:cNvPr>
            <p:cNvGrpSpPr/>
            <p:nvPr/>
          </p:nvGrpSpPr>
          <p:grpSpPr>
            <a:xfrm>
              <a:off x="5460335" y="1849767"/>
              <a:ext cx="900000" cy="360000"/>
              <a:chOff x="5470383" y="1879911"/>
              <a:chExt cx="900000" cy="360000"/>
            </a:xfrm>
          </p:grpSpPr>
          <p:cxnSp>
            <p:nvCxnSpPr>
              <p:cNvPr id="15" name="Connecteur droit 14">
                <a:extLst>
                  <a:ext uri="{FF2B5EF4-FFF2-40B4-BE49-F238E27FC236}">
                    <a16:creationId xmlns:a16="http://schemas.microsoft.com/office/drawing/2014/main" id="{2CA5E535-97F0-984B-73F9-630C8E228FD3}"/>
                  </a:ext>
                </a:extLst>
              </p:cNvPr>
              <p:cNvCxnSpPr/>
              <p:nvPr/>
            </p:nvCxnSpPr>
            <p:spPr>
              <a:xfrm>
                <a:off x="5470383" y="2059911"/>
                <a:ext cx="900000" cy="0"/>
              </a:xfrm>
              <a:prstGeom prst="line">
                <a:avLst/>
              </a:prstGeom>
              <a:ln w="12700">
                <a:solidFill>
                  <a:srgbClr val="8ED6C7"/>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7948844F-34DA-C381-8118-E29A638CE3F6}"/>
                  </a:ext>
                </a:extLst>
              </p:cNvPr>
              <p:cNvCxnSpPr/>
              <p:nvPr/>
            </p:nvCxnSpPr>
            <p:spPr>
              <a:xfrm>
                <a:off x="6360335" y="1879911"/>
                <a:ext cx="0" cy="360000"/>
              </a:xfrm>
              <a:prstGeom prst="line">
                <a:avLst/>
              </a:prstGeom>
              <a:ln w="38100">
                <a:solidFill>
                  <a:srgbClr val="8ED6C7"/>
                </a:solidFill>
                <a:prstDash val="solid"/>
              </a:ln>
              <a:effectLst/>
            </p:spPr>
            <p:style>
              <a:lnRef idx="2">
                <a:schemeClr val="accent1"/>
              </a:lnRef>
              <a:fillRef idx="0">
                <a:schemeClr val="accent1"/>
              </a:fillRef>
              <a:effectRef idx="1">
                <a:schemeClr val="accent1"/>
              </a:effectRef>
              <a:fontRef idx="minor">
                <a:schemeClr val="tx1"/>
              </a:fontRef>
            </p:style>
          </p:cxnSp>
        </p:grpSp>
      </p:grpSp>
      <p:sp>
        <p:nvSpPr>
          <p:cNvPr id="17" name="Corde 16">
            <a:extLst>
              <a:ext uri="{FF2B5EF4-FFF2-40B4-BE49-F238E27FC236}">
                <a16:creationId xmlns:a16="http://schemas.microsoft.com/office/drawing/2014/main" id="{8ADD0287-E543-BDCE-CE29-4B99D79AB57E}"/>
              </a:ext>
            </a:extLst>
          </p:cNvPr>
          <p:cNvSpPr/>
          <p:nvPr/>
        </p:nvSpPr>
        <p:spPr>
          <a:xfrm>
            <a:off x="8331971" y="2365422"/>
            <a:ext cx="1282542" cy="920544"/>
          </a:xfrm>
          <a:prstGeom prst="chord">
            <a:avLst>
              <a:gd name="adj1" fmla="val 2700000"/>
              <a:gd name="adj2" fmla="val 18872590"/>
            </a:avLst>
          </a:prstGeom>
          <a:solidFill>
            <a:srgbClr val="3EA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t>74</a:t>
            </a:r>
            <a:r>
              <a:rPr lang="fr-FR" sz="1600" b="1" dirty="0"/>
              <a:t>%</a:t>
            </a:r>
          </a:p>
        </p:txBody>
      </p:sp>
      <p:sp>
        <p:nvSpPr>
          <p:cNvPr id="18" name="ZoneTexte 17">
            <a:extLst>
              <a:ext uri="{FF2B5EF4-FFF2-40B4-BE49-F238E27FC236}">
                <a16:creationId xmlns:a16="http://schemas.microsoft.com/office/drawing/2014/main" id="{D0F96DE2-A1DA-AB8C-7A1D-268E896DED04}"/>
              </a:ext>
            </a:extLst>
          </p:cNvPr>
          <p:cNvSpPr txBox="1"/>
          <p:nvPr/>
        </p:nvSpPr>
        <p:spPr>
          <a:xfrm>
            <a:off x="9378183" y="2351101"/>
            <a:ext cx="2418551" cy="904878"/>
          </a:xfrm>
          <a:prstGeom prst="rect">
            <a:avLst/>
          </a:prstGeom>
          <a:noFill/>
        </p:spPr>
        <p:txBody>
          <a:bodyPr wrap="square" rtlCol="0" anchor="ctr">
            <a:noAutofit/>
          </a:bodyPr>
          <a:lstStyle/>
          <a:p>
            <a:r>
              <a:rPr lang="fr-FR" sz="1200" b="1" dirty="0">
                <a:solidFill>
                  <a:srgbClr val="3EAD95"/>
                </a:solidFill>
              </a:rPr>
              <a:t>des Français déclarent avoir regardé une captation d’un spectacle ou festival au cours des 12 derniers mois</a:t>
            </a:r>
          </a:p>
        </p:txBody>
      </p:sp>
      <p:graphicFrame>
        <p:nvGraphicFramePr>
          <p:cNvPr id="19" name="Graphique 18">
            <a:extLst>
              <a:ext uri="{FF2B5EF4-FFF2-40B4-BE49-F238E27FC236}">
                <a16:creationId xmlns:a16="http://schemas.microsoft.com/office/drawing/2014/main" id="{5BBC7ED0-46ED-C65E-6C39-151494A1A716}"/>
              </a:ext>
            </a:extLst>
          </p:cNvPr>
          <p:cNvGraphicFramePr/>
          <p:nvPr>
            <p:extLst>
              <p:ext uri="{D42A27DB-BD31-4B8C-83A1-F6EECF244321}">
                <p14:modId xmlns:p14="http://schemas.microsoft.com/office/powerpoint/2010/main" val="844601903"/>
              </p:ext>
            </p:extLst>
          </p:nvPr>
        </p:nvGraphicFramePr>
        <p:xfrm>
          <a:off x="9227577" y="3451828"/>
          <a:ext cx="2571466" cy="1608677"/>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Connecteur droit 21">
            <a:extLst>
              <a:ext uri="{FF2B5EF4-FFF2-40B4-BE49-F238E27FC236}">
                <a16:creationId xmlns:a16="http://schemas.microsoft.com/office/drawing/2014/main" id="{C4600920-633D-E108-CE39-AD5060EEB169}"/>
              </a:ext>
            </a:extLst>
          </p:cNvPr>
          <p:cNvCxnSpPr>
            <a:cxnSpLocks/>
          </p:cNvCxnSpPr>
          <p:nvPr/>
        </p:nvCxnSpPr>
        <p:spPr>
          <a:xfrm>
            <a:off x="561121" y="3661794"/>
            <a:ext cx="6063385" cy="0"/>
          </a:xfrm>
          <a:prstGeom prst="line">
            <a:avLst/>
          </a:prstGeom>
          <a:ln w="12700">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3E1AAB4B-7BC8-1DB8-66CB-8CD61CAEF36E}"/>
              </a:ext>
            </a:extLst>
          </p:cNvPr>
          <p:cNvSpPr txBox="1"/>
          <p:nvPr/>
        </p:nvSpPr>
        <p:spPr>
          <a:xfrm>
            <a:off x="10652563" y="1195302"/>
            <a:ext cx="1512000" cy="233596"/>
          </a:xfrm>
          <a:prstGeom prst="rect">
            <a:avLst/>
          </a:prstGeom>
          <a:noFill/>
        </p:spPr>
        <p:txBody>
          <a:bodyPr wrap="square" rtlCol="0">
            <a:noAutofit/>
          </a:bodyPr>
          <a:lstStyle/>
          <a:p>
            <a:pPr algn="r"/>
            <a:r>
              <a:rPr lang="fr-FR" sz="1000" i="1" dirty="0">
                <a:solidFill>
                  <a:schemeClr val="bg2">
                    <a:lumMod val="25000"/>
                  </a:schemeClr>
                </a:solidFill>
              </a:rPr>
              <a:t>Nouvelle question 2023</a:t>
            </a:r>
          </a:p>
        </p:txBody>
      </p:sp>
    </p:spTree>
    <p:extLst>
      <p:ext uri="{BB962C8B-B14F-4D97-AF65-F5344CB8AC3E}">
        <p14:creationId xmlns:p14="http://schemas.microsoft.com/office/powerpoint/2010/main" val="253097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p:txBody>
          <a:bodyPr>
            <a:normAutofit lnSpcReduction="10000"/>
          </a:bodyPr>
          <a:lstStyle/>
          <a:p>
            <a:r>
              <a:rPr lang="fr-FR" dirty="0"/>
              <a:t>Sommaire</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a:t>
            </a:fld>
            <a:endParaRPr lang="en-US" dirty="0"/>
          </a:p>
        </p:txBody>
      </p:sp>
      <p:graphicFrame>
        <p:nvGraphicFramePr>
          <p:cNvPr id="7" name="Tableau 6">
            <a:extLst>
              <a:ext uri="{FF2B5EF4-FFF2-40B4-BE49-F238E27FC236}">
                <a16:creationId xmlns:a16="http://schemas.microsoft.com/office/drawing/2014/main" id="{74B2BC1E-CCC8-4BDA-8370-C6BA499EE672}"/>
              </a:ext>
            </a:extLst>
          </p:cNvPr>
          <p:cNvGraphicFramePr>
            <a:graphicFrameLocks noGrp="1"/>
          </p:cNvGraphicFramePr>
          <p:nvPr>
            <p:extLst>
              <p:ext uri="{D42A27DB-BD31-4B8C-83A1-F6EECF244321}">
                <p14:modId xmlns:p14="http://schemas.microsoft.com/office/powerpoint/2010/main" val="3139208373"/>
              </p:ext>
            </p:extLst>
          </p:nvPr>
        </p:nvGraphicFramePr>
        <p:xfrm>
          <a:off x="462943" y="1239948"/>
          <a:ext cx="11252691" cy="4876770"/>
        </p:xfrm>
        <a:graphic>
          <a:graphicData uri="http://schemas.openxmlformats.org/drawingml/2006/table">
            <a:tbl>
              <a:tblPr firstRow="1" bandRow="1">
                <a:tableStyleId>{5C22544A-7EE6-4342-B048-85BDC9FD1C3A}</a:tableStyleId>
              </a:tblPr>
              <a:tblGrid>
                <a:gridCol w="10244645">
                  <a:extLst>
                    <a:ext uri="{9D8B030D-6E8A-4147-A177-3AD203B41FA5}">
                      <a16:colId xmlns:a16="http://schemas.microsoft.com/office/drawing/2014/main" val="20000"/>
                    </a:ext>
                  </a:extLst>
                </a:gridCol>
                <a:gridCol w="1008046">
                  <a:extLst>
                    <a:ext uri="{9D8B030D-6E8A-4147-A177-3AD203B41FA5}">
                      <a16:colId xmlns:a16="http://schemas.microsoft.com/office/drawing/2014/main" val="20001"/>
                    </a:ext>
                  </a:extLst>
                </a:gridCol>
              </a:tblGrid>
              <a:tr h="812795">
                <a:tc>
                  <a:txBody>
                    <a:bodyPr/>
                    <a:lstStyle/>
                    <a:p>
                      <a:r>
                        <a:rPr lang="fr-FR" sz="1600" dirty="0">
                          <a:solidFill>
                            <a:schemeClr val="tx1"/>
                          </a:solidFill>
                        </a:rPr>
                        <a:t>Méthodologie d’enquête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b="1" dirty="0">
                          <a:solidFill>
                            <a:schemeClr val="tx1"/>
                          </a:solidFill>
                        </a:rPr>
                        <a:t>P.3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2795">
                <a:tc>
                  <a:txBody>
                    <a:bodyPr/>
                    <a:lstStyle/>
                    <a:p>
                      <a:r>
                        <a:rPr lang="fr-FR" sz="1600" b="1" dirty="0"/>
                        <a:t>Associés à des émotions à la fois fortes et positives, les spectacles jouissent d’une image toujours aussi favorable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fr-FR" sz="1400" b="1" kern="1200" dirty="0">
                          <a:solidFill>
                            <a:schemeClr val="tx1"/>
                          </a:solidFill>
                          <a:latin typeface="+mn-lt"/>
                          <a:ea typeface="+mn-ea"/>
                          <a:cs typeface="+mn-cs"/>
                        </a:rPr>
                        <a:t>P.6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12795">
                <a:tc>
                  <a:txBody>
                    <a:bodyPr/>
                    <a:lstStyle/>
                    <a:p>
                      <a:r>
                        <a:rPr lang="fr-FR" sz="1600" b="1" dirty="0"/>
                        <a:t>Une fréquentation des spectacles et festivals qui se maintient, voire s’intensifie</a:t>
                      </a:r>
                    </a:p>
                    <a:p>
                      <a:endParaRPr lang="fr-FR"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fr-FR" sz="1400" b="1" kern="1200" dirty="0">
                          <a:solidFill>
                            <a:schemeClr val="tx1"/>
                          </a:solidFill>
                          <a:latin typeface="+mn-lt"/>
                          <a:ea typeface="+mn-ea"/>
                          <a:cs typeface="+mn-cs"/>
                        </a:rPr>
                        <a:t>P.11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237190"/>
                  </a:ext>
                </a:extLst>
              </a:tr>
              <a:tr h="812795">
                <a:tc>
                  <a:txBody>
                    <a:bodyPr/>
                    <a:lstStyle/>
                    <a:p>
                      <a:r>
                        <a:rPr lang="fr-FR" sz="1600" b="1" dirty="0"/>
                        <a:t>Les préférences des Français en matière de spectacles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fr-FR" sz="1400" b="1" kern="1200" dirty="0">
                          <a:solidFill>
                            <a:schemeClr val="tx1"/>
                          </a:solidFill>
                          <a:latin typeface="+mn-lt"/>
                          <a:ea typeface="+mn-ea"/>
                          <a:cs typeface="+mn-cs"/>
                        </a:rPr>
                        <a:t>P.17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066757"/>
                  </a:ext>
                </a:extLst>
              </a:tr>
              <a:tr h="8127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Les spectacles et l’environnement : des Français concernés et en attente d’informations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fr-FR" sz="1400" b="1" kern="1200" dirty="0">
                          <a:solidFill>
                            <a:schemeClr val="tx1"/>
                          </a:solidFill>
                          <a:latin typeface="+mn-lt"/>
                          <a:ea typeface="+mn-ea"/>
                          <a:cs typeface="+mn-cs"/>
                        </a:rPr>
                        <a:t>P.22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136276"/>
                  </a:ext>
                </a:extLst>
              </a:tr>
              <a:tr h="812795">
                <a:tc>
                  <a:txBody>
                    <a:bodyPr/>
                    <a:lstStyle/>
                    <a:p>
                      <a:r>
                        <a:rPr lang="fr-FR" sz="1600" b="1" dirty="0">
                          <a:solidFill>
                            <a:schemeClr val="tx1"/>
                          </a:solidFill>
                        </a:rPr>
                        <a:t>Faire société grâce aux spectacles : un vecteur privilégié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mn-ea"/>
                          <a:cs typeface="+mn-cs"/>
                        </a:rPr>
                        <a:t>P.27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000863"/>
                  </a:ext>
                </a:extLst>
              </a:tr>
            </a:tbl>
          </a:graphicData>
        </a:graphic>
      </p:graphicFrame>
    </p:spTree>
    <p:extLst>
      <p:ext uri="{BB962C8B-B14F-4D97-AF65-F5344CB8AC3E}">
        <p14:creationId xmlns:p14="http://schemas.microsoft.com/office/powerpoint/2010/main" val="346595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265390"/>
            <a:ext cx="11252691" cy="332688"/>
          </a:xfrm>
        </p:spPr>
        <p:txBody>
          <a:bodyPr>
            <a:noAutofit/>
          </a:bodyPr>
          <a:lstStyle/>
          <a:p>
            <a:r>
              <a:rPr lang="fr-FR" sz="1600" dirty="0"/>
              <a:t>Plus de 6 spectateurs sur 10 se montrent intéressés par l’intégration d’expériences interactives ou de réalité augmentée dans le cadre des spectacles et festivals, et encore davantage parmi les plus jeunes</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20</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3"/>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Aujourd’hui, des salles et festivals proposent à leur public des expériences interactives ou des éléments de réalité augmentée (ajout d’éléments virtuels de type sons, images, vidéos, etc. à un environnement réel) durant les spectacles. Seriez-vous personnellement intéressé(e) ou non par ce type d’expérience lorsque vous assistez à un spectacle ou à un festival ?</a:t>
            </a:r>
          </a:p>
        </p:txBody>
      </p:sp>
      <p:sp>
        <p:nvSpPr>
          <p:cNvPr id="15" name="Rectangle 14">
            <a:extLst>
              <a:ext uri="{FF2B5EF4-FFF2-40B4-BE49-F238E27FC236}">
                <a16:creationId xmlns:a16="http://schemas.microsoft.com/office/drawing/2014/main" id="{C1848BEC-7EE6-4942-B281-AD37D2BE5944}"/>
              </a:ext>
            </a:extLst>
          </p:cNvPr>
          <p:cNvSpPr/>
          <p:nvPr/>
        </p:nvSpPr>
        <p:spPr>
          <a:xfrm>
            <a:off x="6228328" y="2962739"/>
            <a:ext cx="2093843" cy="312133"/>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8ED6C7"/>
                </a:solidFill>
              </a:rPr>
              <a:t>% Intéressé(e)</a:t>
            </a:r>
          </a:p>
        </p:txBody>
      </p:sp>
      <p:graphicFrame>
        <p:nvGraphicFramePr>
          <p:cNvPr id="3" name="Graphique 2">
            <a:extLst>
              <a:ext uri="{FF2B5EF4-FFF2-40B4-BE49-F238E27FC236}">
                <a16:creationId xmlns:a16="http://schemas.microsoft.com/office/drawing/2014/main" id="{000E41BC-114E-8D52-D568-1B275CDD1109}"/>
              </a:ext>
            </a:extLst>
          </p:cNvPr>
          <p:cNvGraphicFramePr/>
          <p:nvPr>
            <p:extLst>
              <p:ext uri="{D42A27DB-BD31-4B8C-83A1-F6EECF244321}">
                <p14:modId xmlns:p14="http://schemas.microsoft.com/office/powerpoint/2010/main" val="3830962728"/>
              </p:ext>
            </p:extLst>
          </p:nvPr>
        </p:nvGraphicFramePr>
        <p:xfrm>
          <a:off x="367309" y="1465495"/>
          <a:ext cx="6052844" cy="494455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8854EBE-D4FF-A639-D5DE-5E8558280A88}"/>
              </a:ext>
            </a:extLst>
          </p:cNvPr>
          <p:cNvSpPr/>
          <p:nvPr/>
        </p:nvSpPr>
        <p:spPr>
          <a:xfrm>
            <a:off x="723298" y="2247257"/>
            <a:ext cx="2139172"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3EAD95"/>
                </a:solidFill>
              </a:rPr>
              <a:t>Intéressé(e) : 63%</a:t>
            </a:r>
          </a:p>
        </p:txBody>
      </p:sp>
      <p:sp>
        <p:nvSpPr>
          <p:cNvPr id="6" name="Rectangle 5">
            <a:extLst>
              <a:ext uri="{FF2B5EF4-FFF2-40B4-BE49-F238E27FC236}">
                <a16:creationId xmlns:a16="http://schemas.microsoft.com/office/drawing/2014/main" id="{44FBCD64-D07A-3EE5-2319-A63D4B2507D0}"/>
              </a:ext>
            </a:extLst>
          </p:cNvPr>
          <p:cNvSpPr/>
          <p:nvPr/>
        </p:nvSpPr>
        <p:spPr>
          <a:xfrm>
            <a:off x="462993" y="3901254"/>
            <a:ext cx="2448526"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D64449"/>
                </a:solidFill>
              </a:rPr>
              <a:t>Pas intéressé(e) : 37%</a:t>
            </a:r>
          </a:p>
        </p:txBody>
      </p:sp>
      <p:graphicFrame>
        <p:nvGraphicFramePr>
          <p:cNvPr id="7" name="Graphique 6">
            <a:extLst>
              <a:ext uri="{FF2B5EF4-FFF2-40B4-BE49-F238E27FC236}">
                <a16:creationId xmlns:a16="http://schemas.microsoft.com/office/drawing/2014/main" id="{FE5992B8-2DFE-31CE-2700-73C53313079E}"/>
              </a:ext>
            </a:extLst>
          </p:cNvPr>
          <p:cNvGraphicFramePr/>
          <p:nvPr>
            <p:extLst>
              <p:ext uri="{D42A27DB-BD31-4B8C-83A1-F6EECF244321}">
                <p14:modId xmlns:p14="http://schemas.microsoft.com/office/powerpoint/2010/main" val="369706433"/>
              </p:ext>
            </p:extLst>
          </p:nvPr>
        </p:nvGraphicFramePr>
        <p:xfrm>
          <a:off x="8017612" y="2263144"/>
          <a:ext cx="3734859" cy="288234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6CBD772-4FAA-4CE5-A95B-61820CD2F187}"/>
              </a:ext>
            </a:extLst>
          </p:cNvPr>
          <p:cNvSpPr/>
          <p:nvPr/>
        </p:nvSpPr>
        <p:spPr>
          <a:xfrm>
            <a:off x="6228329" y="3575548"/>
            <a:ext cx="2093843" cy="312133"/>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3EAD95"/>
                </a:solidFill>
              </a:rPr>
              <a:t>% Très intéressé(e)</a:t>
            </a:r>
          </a:p>
        </p:txBody>
      </p:sp>
      <p:sp>
        <p:nvSpPr>
          <p:cNvPr id="9" name="ZoneTexte 8">
            <a:extLst>
              <a:ext uri="{FF2B5EF4-FFF2-40B4-BE49-F238E27FC236}">
                <a16:creationId xmlns:a16="http://schemas.microsoft.com/office/drawing/2014/main" id="{01B51FF6-5A2B-200A-8C4E-A069AB58C480}"/>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spTree>
    <p:extLst>
      <p:ext uri="{BB962C8B-B14F-4D97-AF65-F5344CB8AC3E}">
        <p14:creationId xmlns:p14="http://schemas.microsoft.com/office/powerpoint/2010/main" val="119529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265390"/>
            <a:ext cx="11252691" cy="332688"/>
          </a:xfrm>
        </p:spPr>
        <p:txBody>
          <a:bodyPr>
            <a:noAutofit/>
          </a:bodyPr>
          <a:lstStyle/>
          <a:p>
            <a:r>
              <a:rPr lang="fr-FR" sz="1600" dirty="0"/>
              <a:t>Parmi les spectateurs intéressés, plus de 6 sur 10 indiquent qu’ils seraient prêts à payer plus cher pour vivre ce type d’expérience</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21</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3"/>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Aujourd’hui, des salles et festivals proposent à leur public des expériences interactives ou des éléments de réalité augmentée (ajout d’éléments virtuels de type sons, images, vidéos, etc. à un environnement réel) durant les spectacles. Seriez-vous personnellement intéressé(e) ou non par ce type d’expérience lorsque vous assistez à un spectacle ou à un festival ?</a:t>
            </a:r>
          </a:p>
        </p:txBody>
      </p:sp>
      <p:graphicFrame>
        <p:nvGraphicFramePr>
          <p:cNvPr id="3" name="Graphique 2">
            <a:extLst>
              <a:ext uri="{FF2B5EF4-FFF2-40B4-BE49-F238E27FC236}">
                <a16:creationId xmlns:a16="http://schemas.microsoft.com/office/drawing/2014/main" id="{000E41BC-114E-8D52-D568-1B275CDD1109}"/>
              </a:ext>
            </a:extLst>
          </p:cNvPr>
          <p:cNvGraphicFramePr/>
          <p:nvPr>
            <p:extLst>
              <p:ext uri="{D42A27DB-BD31-4B8C-83A1-F6EECF244321}">
                <p14:modId xmlns:p14="http://schemas.microsoft.com/office/powerpoint/2010/main" val="2024148706"/>
              </p:ext>
            </p:extLst>
          </p:nvPr>
        </p:nvGraphicFramePr>
        <p:xfrm>
          <a:off x="367309" y="1465495"/>
          <a:ext cx="6052844" cy="494455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8854EBE-D4FF-A639-D5DE-5E8558280A88}"/>
              </a:ext>
            </a:extLst>
          </p:cNvPr>
          <p:cNvSpPr/>
          <p:nvPr/>
        </p:nvSpPr>
        <p:spPr>
          <a:xfrm>
            <a:off x="723298" y="2247257"/>
            <a:ext cx="2139172"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3EAD95"/>
                </a:solidFill>
              </a:rPr>
              <a:t>Intéressé(e) : 63%</a:t>
            </a:r>
          </a:p>
        </p:txBody>
      </p:sp>
      <p:sp>
        <p:nvSpPr>
          <p:cNvPr id="6" name="Rectangle 5">
            <a:extLst>
              <a:ext uri="{FF2B5EF4-FFF2-40B4-BE49-F238E27FC236}">
                <a16:creationId xmlns:a16="http://schemas.microsoft.com/office/drawing/2014/main" id="{44FBCD64-D07A-3EE5-2319-A63D4B2507D0}"/>
              </a:ext>
            </a:extLst>
          </p:cNvPr>
          <p:cNvSpPr/>
          <p:nvPr/>
        </p:nvSpPr>
        <p:spPr>
          <a:xfrm>
            <a:off x="462993" y="3901254"/>
            <a:ext cx="2448526"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D64449"/>
                </a:solidFill>
              </a:rPr>
              <a:t>Pas intéressé(e) : 37%</a:t>
            </a:r>
          </a:p>
        </p:txBody>
      </p:sp>
      <p:cxnSp>
        <p:nvCxnSpPr>
          <p:cNvPr id="9" name="Connecteur droit avec flèche 8">
            <a:extLst>
              <a:ext uri="{FF2B5EF4-FFF2-40B4-BE49-F238E27FC236}">
                <a16:creationId xmlns:a16="http://schemas.microsoft.com/office/drawing/2014/main" id="{EBCF989E-AE60-E41F-7981-D61180C1D36D}"/>
              </a:ext>
            </a:extLst>
          </p:cNvPr>
          <p:cNvCxnSpPr>
            <a:cxnSpLocks/>
          </p:cNvCxnSpPr>
          <p:nvPr/>
        </p:nvCxnSpPr>
        <p:spPr>
          <a:xfrm>
            <a:off x="5715000" y="3081130"/>
            <a:ext cx="1450993" cy="0"/>
          </a:xfrm>
          <a:prstGeom prst="straightConnector1">
            <a:avLst/>
          </a:prstGeom>
          <a:ln>
            <a:solidFill>
              <a:srgbClr val="3EAD95"/>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Arc plein 9">
            <a:extLst>
              <a:ext uri="{FF2B5EF4-FFF2-40B4-BE49-F238E27FC236}">
                <a16:creationId xmlns:a16="http://schemas.microsoft.com/office/drawing/2014/main" id="{9B51A66A-1093-109B-C4AB-9765E8668C28}"/>
              </a:ext>
            </a:extLst>
          </p:cNvPr>
          <p:cNvSpPr/>
          <p:nvPr/>
        </p:nvSpPr>
        <p:spPr>
          <a:xfrm>
            <a:off x="2911519" y="1803014"/>
            <a:ext cx="2803481" cy="2818682"/>
          </a:xfrm>
          <a:prstGeom prst="blockArc">
            <a:avLst>
              <a:gd name="adj1" fmla="val 10800000"/>
              <a:gd name="adj2" fmla="val 2819272"/>
              <a:gd name="adj3" fmla="val 0"/>
            </a:avLst>
          </a:prstGeom>
          <a:solidFill>
            <a:schemeClr val="tx2"/>
          </a:solidFill>
          <a:ln w="19050">
            <a:solidFill>
              <a:srgbClr val="3EAD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22" name="Groupe 21">
            <a:extLst>
              <a:ext uri="{FF2B5EF4-FFF2-40B4-BE49-F238E27FC236}">
                <a16:creationId xmlns:a16="http://schemas.microsoft.com/office/drawing/2014/main" id="{324FF846-3BC1-625C-E6B4-E449B362BC8D}"/>
              </a:ext>
            </a:extLst>
          </p:cNvPr>
          <p:cNvGrpSpPr/>
          <p:nvPr/>
        </p:nvGrpSpPr>
        <p:grpSpPr>
          <a:xfrm>
            <a:off x="6825686" y="1958921"/>
            <a:ext cx="5688806" cy="4200124"/>
            <a:chOff x="6825686" y="1958921"/>
            <a:chExt cx="5688806" cy="4200124"/>
          </a:xfrm>
        </p:grpSpPr>
        <p:graphicFrame>
          <p:nvGraphicFramePr>
            <p:cNvPr id="12" name="Graphique 11">
              <a:extLst>
                <a:ext uri="{FF2B5EF4-FFF2-40B4-BE49-F238E27FC236}">
                  <a16:creationId xmlns:a16="http://schemas.microsoft.com/office/drawing/2014/main" id="{939EDF67-4278-00E2-824B-C8C2567233A5}"/>
                </a:ext>
              </a:extLst>
            </p:cNvPr>
            <p:cNvGraphicFramePr/>
            <p:nvPr>
              <p:extLst>
                <p:ext uri="{D42A27DB-BD31-4B8C-83A1-F6EECF244321}">
                  <p14:modId xmlns:p14="http://schemas.microsoft.com/office/powerpoint/2010/main" val="2044343073"/>
                </p:ext>
              </p:extLst>
            </p:nvPr>
          </p:nvGraphicFramePr>
          <p:xfrm>
            <a:off x="6825686" y="2423605"/>
            <a:ext cx="4528854" cy="373544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1BEBADD9-6DB3-C2F6-DBFE-EFD853E171E5}"/>
                </a:ext>
              </a:extLst>
            </p:cNvPr>
            <p:cNvSpPr/>
            <p:nvPr/>
          </p:nvSpPr>
          <p:spPr>
            <a:xfrm>
              <a:off x="10714492" y="2852355"/>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EAD95"/>
                  </a:solidFill>
                </a:rPr>
                <a:t>Oui : 63%</a:t>
              </a:r>
            </a:p>
            <a:p>
              <a:r>
                <a:rPr lang="fr-FR" sz="1000" i="1" dirty="0">
                  <a:solidFill>
                    <a:srgbClr val="3EAD95"/>
                  </a:solidFill>
                </a:rPr>
                <a:t>25-34 ans : 75%</a:t>
              </a:r>
            </a:p>
            <a:p>
              <a:endParaRPr lang="fr-FR" sz="1600" b="1" dirty="0">
                <a:solidFill>
                  <a:srgbClr val="3EAD95"/>
                </a:solidFill>
              </a:endParaRPr>
            </a:p>
          </p:txBody>
        </p:sp>
        <p:sp>
          <p:nvSpPr>
            <p:cNvPr id="14" name="Rectangle 13">
              <a:extLst>
                <a:ext uri="{FF2B5EF4-FFF2-40B4-BE49-F238E27FC236}">
                  <a16:creationId xmlns:a16="http://schemas.microsoft.com/office/drawing/2014/main" id="{F8D31569-0F99-951E-44CF-6975100FF701}"/>
                </a:ext>
              </a:extLst>
            </p:cNvPr>
            <p:cNvSpPr/>
            <p:nvPr/>
          </p:nvSpPr>
          <p:spPr>
            <a:xfrm>
              <a:off x="6924705" y="4298275"/>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D64449"/>
                  </a:solidFill>
                </a:rPr>
                <a:t>Non : 36%</a:t>
              </a:r>
            </a:p>
          </p:txBody>
        </p:sp>
        <p:sp>
          <p:nvSpPr>
            <p:cNvPr id="16" name="Rounded Rectangle 17">
              <a:extLst>
                <a:ext uri="{FF2B5EF4-FFF2-40B4-BE49-F238E27FC236}">
                  <a16:creationId xmlns:a16="http://schemas.microsoft.com/office/drawing/2014/main" id="{A11BF5BE-6761-B28C-D8FD-91455A15A650}"/>
                </a:ext>
              </a:extLst>
            </p:cNvPr>
            <p:cNvSpPr/>
            <p:nvPr/>
          </p:nvSpPr>
          <p:spPr>
            <a:xfrm>
              <a:off x="7412081" y="1958921"/>
              <a:ext cx="4779918"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seriez-vous prêt(e) à payer votre billet plus cher pour pouvoir profiter de ces nouvelles expériences ? </a:t>
              </a:r>
            </a:p>
          </p:txBody>
        </p:sp>
        <p:sp>
          <p:nvSpPr>
            <p:cNvPr id="18" name="ZoneTexte 17">
              <a:extLst>
                <a:ext uri="{FF2B5EF4-FFF2-40B4-BE49-F238E27FC236}">
                  <a16:creationId xmlns:a16="http://schemas.microsoft.com/office/drawing/2014/main" id="{74B8756E-E995-0665-AF41-9711ADDA6B0F}"/>
                </a:ext>
              </a:extLst>
            </p:cNvPr>
            <p:cNvSpPr txBox="1"/>
            <p:nvPr/>
          </p:nvSpPr>
          <p:spPr>
            <a:xfrm>
              <a:off x="7412081" y="2318217"/>
              <a:ext cx="4787022" cy="246221"/>
            </a:xfrm>
            <a:prstGeom prst="rect">
              <a:avLst/>
            </a:prstGeom>
            <a:noFill/>
          </p:spPr>
          <p:txBody>
            <a:bodyPr wrap="square" rtlCol="0">
              <a:noAutofit/>
            </a:bodyPr>
            <a:lstStyle/>
            <a:p>
              <a:r>
                <a:rPr lang="fr-FR" sz="1000" dirty="0">
                  <a:solidFill>
                    <a:schemeClr val="bg2">
                      <a:lumMod val="25000"/>
                    </a:schemeClr>
                  </a:solidFill>
                </a:rPr>
                <a:t>- A ceux qui indiquent être intéressés par ce type d’expérience, en % - </a:t>
              </a:r>
            </a:p>
          </p:txBody>
        </p:sp>
      </p:grpSp>
      <p:sp>
        <p:nvSpPr>
          <p:cNvPr id="7" name="ZoneTexte 6">
            <a:extLst>
              <a:ext uri="{FF2B5EF4-FFF2-40B4-BE49-F238E27FC236}">
                <a16:creationId xmlns:a16="http://schemas.microsoft.com/office/drawing/2014/main" id="{F9A095C4-9525-3D09-2323-FFCCFE9C165A}"/>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spTree>
    <p:extLst>
      <p:ext uri="{BB962C8B-B14F-4D97-AF65-F5344CB8AC3E}">
        <p14:creationId xmlns:p14="http://schemas.microsoft.com/office/powerpoint/2010/main" val="255872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F87F89-CB5A-457F-A7DC-22415A9169D2}"/>
              </a:ext>
            </a:extLst>
          </p:cNvPr>
          <p:cNvSpPr>
            <a:spLocks noGrp="1"/>
          </p:cNvSpPr>
          <p:nvPr>
            <p:ph type="body" sz="quarter" idx="13"/>
          </p:nvPr>
        </p:nvSpPr>
        <p:spPr>
          <a:xfrm>
            <a:off x="889234" y="2613733"/>
            <a:ext cx="7088698" cy="1412983"/>
          </a:xfrm>
        </p:spPr>
        <p:txBody>
          <a:bodyPr/>
          <a:lstStyle/>
          <a:p>
            <a:r>
              <a:rPr lang="fr-FR" dirty="0"/>
              <a:t>Les spectacles et l’environnement : des Français concernés et en attente d’informations</a:t>
            </a:r>
          </a:p>
        </p:txBody>
      </p:sp>
      <p:pic>
        <p:nvPicPr>
          <p:cNvPr id="4" name="Image 3">
            <a:extLst>
              <a:ext uri="{FF2B5EF4-FFF2-40B4-BE49-F238E27FC236}">
                <a16:creationId xmlns:a16="http://schemas.microsoft.com/office/drawing/2014/main" id="{EF9D53C2-D4D8-795E-E211-1CC7E0A68F61}"/>
              </a:ext>
            </a:extLst>
          </p:cNvPr>
          <p:cNvPicPr>
            <a:picLocks noChangeAspect="1"/>
          </p:cNvPicPr>
          <p:nvPr/>
        </p:nvPicPr>
        <p:blipFill>
          <a:blip r:embed="rId2"/>
          <a:stretch>
            <a:fillRect/>
          </a:stretch>
        </p:blipFill>
        <p:spPr>
          <a:xfrm>
            <a:off x="8503565" y="2030970"/>
            <a:ext cx="2867025" cy="2895600"/>
          </a:xfrm>
          <a:prstGeom prst="rect">
            <a:avLst/>
          </a:prstGeom>
        </p:spPr>
      </p:pic>
    </p:spTree>
    <p:extLst>
      <p:ext uri="{BB962C8B-B14F-4D97-AF65-F5344CB8AC3E}">
        <p14:creationId xmlns:p14="http://schemas.microsoft.com/office/powerpoint/2010/main" val="42170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265390"/>
            <a:ext cx="11252691" cy="332688"/>
          </a:xfrm>
        </p:spPr>
        <p:txBody>
          <a:bodyPr>
            <a:noAutofit/>
          </a:bodyPr>
          <a:lstStyle/>
          <a:p>
            <a:r>
              <a:rPr lang="fr-FR" sz="1600" dirty="0"/>
              <a:t>Plus de 7 Français sur 10 jugent que l’engagement des spectacles et festivals en faveur de l’environnement est important, et encore davantage parmi les plus jeunes</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23</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3"/>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Diriez-vous que l’engagement des spectacles et festivals en faveur de l’environnement est important ou non pour vous de manière générale ?</a:t>
            </a:r>
          </a:p>
        </p:txBody>
      </p:sp>
      <p:sp>
        <p:nvSpPr>
          <p:cNvPr id="15" name="Rectangle 14">
            <a:extLst>
              <a:ext uri="{FF2B5EF4-FFF2-40B4-BE49-F238E27FC236}">
                <a16:creationId xmlns:a16="http://schemas.microsoft.com/office/drawing/2014/main" id="{C1848BEC-7EE6-4942-B281-AD37D2BE5944}"/>
              </a:ext>
            </a:extLst>
          </p:cNvPr>
          <p:cNvSpPr/>
          <p:nvPr/>
        </p:nvSpPr>
        <p:spPr>
          <a:xfrm>
            <a:off x="8207277" y="1678564"/>
            <a:ext cx="3238540" cy="312133"/>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3EAD95"/>
                </a:solidFill>
              </a:rPr>
              <a:t>% Important</a:t>
            </a:r>
          </a:p>
        </p:txBody>
      </p:sp>
      <p:graphicFrame>
        <p:nvGraphicFramePr>
          <p:cNvPr id="17" name="Graphique 16">
            <a:extLst>
              <a:ext uri="{FF2B5EF4-FFF2-40B4-BE49-F238E27FC236}">
                <a16:creationId xmlns:a16="http://schemas.microsoft.com/office/drawing/2014/main" id="{F76436D2-C8A6-4DD0-A1E8-C5E0CCA61AFD}"/>
              </a:ext>
            </a:extLst>
          </p:cNvPr>
          <p:cNvGraphicFramePr/>
          <p:nvPr>
            <p:extLst>
              <p:ext uri="{D42A27DB-BD31-4B8C-83A1-F6EECF244321}">
                <p14:modId xmlns:p14="http://schemas.microsoft.com/office/powerpoint/2010/main" val="2008516730"/>
              </p:ext>
            </p:extLst>
          </p:nvPr>
        </p:nvGraphicFramePr>
        <p:xfrm>
          <a:off x="7334164" y="2247257"/>
          <a:ext cx="4490527" cy="2932179"/>
        </p:xfrm>
        <a:graphic>
          <a:graphicData uri="http://schemas.openxmlformats.org/drawingml/2006/chart">
            <c:chart xmlns:c="http://schemas.openxmlformats.org/drawingml/2006/chart" xmlns:r="http://schemas.openxmlformats.org/officeDocument/2006/relationships" r:id="rId2"/>
          </a:graphicData>
        </a:graphic>
      </p:graphicFrame>
      <p:sp>
        <p:nvSpPr>
          <p:cNvPr id="20" name="ZoneTexte 19">
            <a:extLst>
              <a:ext uri="{FF2B5EF4-FFF2-40B4-BE49-F238E27FC236}">
                <a16:creationId xmlns:a16="http://schemas.microsoft.com/office/drawing/2014/main" id="{912206A2-09C7-4EFB-BE53-AF1049878D36}"/>
              </a:ext>
            </a:extLst>
          </p:cNvPr>
          <p:cNvSpPr txBox="1"/>
          <p:nvPr/>
        </p:nvSpPr>
        <p:spPr>
          <a:xfrm>
            <a:off x="-4007" y="1196753"/>
            <a:ext cx="478702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3" name="Graphique 2">
            <a:extLst>
              <a:ext uri="{FF2B5EF4-FFF2-40B4-BE49-F238E27FC236}">
                <a16:creationId xmlns:a16="http://schemas.microsoft.com/office/drawing/2014/main" id="{000E41BC-114E-8D52-D568-1B275CDD1109}"/>
              </a:ext>
            </a:extLst>
          </p:cNvPr>
          <p:cNvGraphicFramePr/>
          <p:nvPr>
            <p:extLst>
              <p:ext uri="{D42A27DB-BD31-4B8C-83A1-F6EECF244321}">
                <p14:modId xmlns:p14="http://schemas.microsoft.com/office/powerpoint/2010/main" val="697909600"/>
              </p:ext>
            </p:extLst>
          </p:nvPr>
        </p:nvGraphicFramePr>
        <p:xfrm>
          <a:off x="367309" y="1465495"/>
          <a:ext cx="6052844" cy="494455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8854EBE-D4FF-A639-D5DE-5E8558280A88}"/>
              </a:ext>
            </a:extLst>
          </p:cNvPr>
          <p:cNvSpPr/>
          <p:nvPr/>
        </p:nvSpPr>
        <p:spPr>
          <a:xfrm>
            <a:off x="892264" y="2247257"/>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3EAD95"/>
                </a:solidFill>
              </a:rPr>
              <a:t>Important : 71%</a:t>
            </a:r>
          </a:p>
        </p:txBody>
      </p:sp>
      <p:sp>
        <p:nvSpPr>
          <p:cNvPr id="6" name="Rectangle 5">
            <a:extLst>
              <a:ext uri="{FF2B5EF4-FFF2-40B4-BE49-F238E27FC236}">
                <a16:creationId xmlns:a16="http://schemas.microsoft.com/office/drawing/2014/main" id="{44FBCD64-D07A-3EE5-2319-A63D4B2507D0}"/>
              </a:ext>
            </a:extLst>
          </p:cNvPr>
          <p:cNvSpPr/>
          <p:nvPr/>
        </p:nvSpPr>
        <p:spPr>
          <a:xfrm>
            <a:off x="536275" y="3901254"/>
            <a:ext cx="2155989"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D64449"/>
                </a:solidFill>
              </a:rPr>
              <a:t>Pas important : 29%</a:t>
            </a:r>
          </a:p>
        </p:txBody>
      </p:sp>
      <p:pic>
        <p:nvPicPr>
          <p:cNvPr id="7" name="Graphique 6">
            <a:extLst>
              <a:ext uri="{FF2B5EF4-FFF2-40B4-BE49-F238E27FC236}">
                <a16:creationId xmlns:a16="http://schemas.microsoft.com/office/drawing/2014/main" id="{EFA15603-22A6-66FB-DCBB-58EC39F84B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5466" y="2830461"/>
            <a:ext cx="720000" cy="720000"/>
          </a:xfrm>
          <a:prstGeom prst="rect">
            <a:avLst/>
          </a:prstGeom>
        </p:spPr>
      </p:pic>
      <p:sp>
        <p:nvSpPr>
          <p:cNvPr id="8" name="Rectangle : coins arrondis 7">
            <a:extLst>
              <a:ext uri="{FF2B5EF4-FFF2-40B4-BE49-F238E27FC236}">
                <a16:creationId xmlns:a16="http://schemas.microsoft.com/office/drawing/2014/main" id="{C9C6E8D5-98C7-B1EF-35B8-E413B1C3E952}"/>
              </a:ext>
            </a:extLst>
          </p:cNvPr>
          <p:cNvSpPr/>
          <p:nvPr/>
        </p:nvSpPr>
        <p:spPr>
          <a:xfrm>
            <a:off x="8608980" y="5666258"/>
            <a:ext cx="2664298" cy="710057"/>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i="1" dirty="0">
                <a:solidFill>
                  <a:schemeClr val="bg2">
                    <a:lumMod val="50000"/>
                  </a:schemeClr>
                </a:solidFill>
              </a:rPr>
              <a:t>Rappel : </a:t>
            </a:r>
          </a:p>
          <a:p>
            <a:pPr algn="ctr"/>
            <a:r>
              <a:rPr lang="fr-FR" sz="1100" i="1" dirty="0">
                <a:solidFill>
                  <a:schemeClr val="bg2">
                    <a:lumMod val="50000"/>
                  </a:schemeClr>
                </a:solidFill>
              </a:rPr>
              <a:t>En 2022, </a:t>
            </a:r>
            <a:r>
              <a:rPr lang="fr-FR" sz="1200" b="1" i="1" dirty="0">
                <a:solidFill>
                  <a:schemeClr val="bg2">
                    <a:lumMod val="50000"/>
                  </a:schemeClr>
                </a:solidFill>
              </a:rPr>
              <a:t>70</a:t>
            </a:r>
            <a:r>
              <a:rPr lang="fr-FR" sz="1100" i="1" dirty="0">
                <a:solidFill>
                  <a:schemeClr val="bg2">
                    <a:lumMod val="50000"/>
                  </a:schemeClr>
                </a:solidFill>
              </a:rPr>
              <a:t>% des Français jugeaient cet engagement important.</a:t>
            </a:r>
          </a:p>
        </p:txBody>
      </p:sp>
    </p:spTree>
    <p:extLst>
      <p:ext uri="{BB962C8B-B14F-4D97-AF65-F5344CB8AC3E}">
        <p14:creationId xmlns:p14="http://schemas.microsoft.com/office/powerpoint/2010/main" val="385432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365337" y="177800"/>
            <a:ext cx="11581497" cy="506340"/>
          </a:xfrm>
        </p:spPr>
        <p:txBody>
          <a:bodyPr>
            <a:noAutofit/>
          </a:bodyPr>
          <a:lstStyle/>
          <a:p>
            <a:r>
              <a:rPr lang="fr-FR" sz="1600" dirty="0"/>
              <a:t>Parmi les mesures les plus attendues pour agir en faveur de l’environnement dans le cadre des spectacles et festivals, la gestion des déchets et la préservation du site de l’événement semblent les plus prioritaires, avec la bonne gestion de l’eau</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24</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Plus précisément, diriez-vous que, dans le cadre de l’engagement des spectacles et festivals en faveur de l’environnement, chacune des mesures suivantes est…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8" name="Graphique 7">
            <a:extLst>
              <a:ext uri="{FF2B5EF4-FFF2-40B4-BE49-F238E27FC236}">
                <a16:creationId xmlns:a16="http://schemas.microsoft.com/office/drawing/2014/main" id="{3B8B44E7-2110-4B8A-AE08-ED15D6326FF9}"/>
              </a:ext>
            </a:extLst>
          </p:cNvPr>
          <p:cNvGraphicFramePr/>
          <p:nvPr>
            <p:extLst>
              <p:ext uri="{D42A27DB-BD31-4B8C-83A1-F6EECF244321}">
                <p14:modId xmlns:p14="http://schemas.microsoft.com/office/powerpoint/2010/main" val="365081235"/>
              </p:ext>
            </p:extLst>
          </p:nvPr>
        </p:nvGraphicFramePr>
        <p:xfrm>
          <a:off x="168965" y="1442974"/>
          <a:ext cx="10375318" cy="5334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au 5">
            <a:extLst>
              <a:ext uri="{FF2B5EF4-FFF2-40B4-BE49-F238E27FC236}">
                <a16:creationId xmlns:a16="http://schemas.microsoft.com/office/drawing/2014/main" id="{FFC3E925-A990-420A-8832-ED386E12C558}"/>
              </a:ext>
            </a:extLst>
          </p:cNvPr>
          <p:cNvGraphicFramePr>
            <a:graphicFrameLocks noGrp="1"/>
          </p:cNvGraphicFramePr>
          <p:nvPr>
            <p:extLst>
              <p:ext uri="{D42A27DB-BD31-4B8C-83A1-F6EECF244321}">
                <p14:modId xmlns:p14="http://schemas.microsoft.com/office/powerpoint/2010/main" val="3068814148"/>
              </p:ext>
            </p:extLst>
          </p:nvPr>
        </p:nvGraphicFramePr>
        <p:xfrm>
          <a:off x="10076987" y="1633514"/>
          <a:ext cx="2065157" cy="4488980"/>
        </p:xfrm>
        <a:graphic>
          <a:graphicData uri="http://schemas.openxmlformats.org/drawingml/2006/table">
            <a:tbl>
              <a:tblPr firstRow="1" bandRow="1">
                <a:tableStyleId>{5C22544A-7EE6-4342-B048-85BDC9FD1C3A}</a:tableStyleId>
              </a:tblPr>
              <a:tblGrid>
                <a:gridCol w="1041819">
                  <a:extLst>
                    <a:ext uri="{9D8B030D-6E8A-4147-A177-3AD203B41FA5}">
                      <a16:colId xmlns:a16="http://schemas.microsoft.com/office/drawing/2014/main" val="3161273150"/>
                    </a:ext>
                  </a:extLst>
                </a:gridCol>
                <a:gridCol w="1023338">
                  <a:extLst>
                    <a:ext uri="{9D8B030D-6E8A-4147-A177-3AD203B41FA5}">
                      <a16:colId xmlns:a16="http://schemas.microsoft.com/office/drawing/2014/main" val="840153074"/>
                    </a:ext>
                  </a:extLst>
                </a:gridCol>
              </a:tblGrid>
              <a:tr h="448898">
                <a:tc>
                  <a:txBody>
                    <a:bodyPr/>
                    <a:lstStyle/>
                    <a:p>
                      <a:pPr algn="ctr" fontAlgn="ctr"/>
                      <a:r>
                        <a:rPr lang="fr-FR" sz="1400" b="1" i="0" u="none" strike="noStrike" dirty="0">
                          <a:solidFill>
                            <a:srgbClr val="3EAD95"/>
                          </a:solidFill>
                          <a:effectLst/>
                          <a:latin typeface="Arial" panose="020B0604020202020204" pitchFamily="34" charset="0"/>
                        </a:rPr>
                        <a:t>86</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13</a:t>
                      </a:r>
                    </a:p>
                  </a:txBody>
                  <a:tcPr marL="9525" marR="9525" marT="9525" marB="0" anchor="ctr">
                    <a:noFill/>
                  </a:tcPr>
                </a:tc>
                <a:extLst>
                  <a:ext uri="{0D108BD9-81ED-4DB2-BD59-A6C34878D82A}">
                    <a16:rowId xmlns:a16="http://schemas.microsoft.com/office/drawing/2014/main" val="2855724378"/>
                  </a:ext>
                </a:extLst>
              </a:tr>
              <a:tr h="448898">
                <a:tc>
                  <a:txBody>
                    <a:bodyPr/>
                    <a:lstStyle/>
                    <a:p>
                      <a:pPr algn="ctr" fontAlgn="ctr"/>
                      <a:r>
                        <a:rPr lang="fr-FR" sz="1400" b="1" i="0" u="none" strike="noStrike">
                          <a:solidFill>
                            <a:srgbClr val="3EAD95"/>
                          </a:solidFill>
                          <a:effectLst/>
                          <a:latin typeface="Arial" panose="020B0604020202020204" pitchFamily="34" charset="0"/>
                        </a:rPr>
                        <a:t>86</a:t>
                      </a:r>
                    </a:p>
                  </a:txBody>
                  <a:tcPr marL="9525" marR="9525" marT="9525" marB="0" anchor="ctr">
                    <a:noFill/>
                  </a:tcPr>
                </a:tc>
                <a:tc>
                  <a:txBody>
                    <a:bodyPr/>
                    <a:lstStyle/>
                    <a:p>
                      <a:pPr algn="ctr" fontAlgn="ctr"/>
                      <a:r>
                        <a:rPr lang="fr-FR" sz="1400" b="1" i="0" u="none" strike="noStrike" dirty="0">
                          <a:solidFill>
                            <a:srgbClr val="D64449"/>
                          </a:solidFill>
                          <a:effectLst/>
                          <a:latin typeface="Arial" panose="020B0604020202020204" pitchFamily="34" charset="0"/>
                        </a:rPr>
                        <a:t>14</a:t>
                      </a:r>
                    </a:p>
                  </a:txBody>
                  <a:tcPr marL="9525" marR="9525" marT="9525" marB="0" anchor="ctr">
                    <a:noFill/>
                  </a:tcPr>
                </a:tc>
                <a:extLst>
                  <a:ext uri="{0D108BD9-81ED-4DB2-BD59-A6C34878D82A}">
                    <a16:rowId xmlns:a16="http://schemas.microsoft.com/office/drawing/2014/main" val="1510863951"/>
                  </a:ext>
                </a:extLst>
              </a:tr>
              <a:tr h="448898">
                <a:tc>
                  <a:txBody>
                    <a:bodyPr/>
                    <a:lstStyle/>
                    <a:p>
                      <a:pPr algn="ctr" fontAlgn="ctr"/>
                      <a:r>
                        <a:rPr lang="fr-FR" sz="1400" b="1" i="0" u="none" strike="noStrike">
                          <a:solidFill>
                            <a:srgbClr val="3EAD95"/>
                          </a:solidFill>
                          <a:effectLst/>
                          <a:latin typeface="Arial" panose="020B0604020202020204" pitchFamily="34" charset="0"/>
                        </a:rPr>
                        <a:t>84</a:t>
                      </a:r>
                    </a:p>
                  </a:txBody>
                  <a:tcPr marL="9525" marR="9525" marT="9525" marB="0" anchor="ctr">
                    <a:noFill/>
                  </a:tcPr>
                </a:tc>
                <a:tc>
                  <a:txBody>
                    <a:bodyPr/>
                    <a:lstStyle/>
                    <a:p>
                      <a:pPr algn="ctr" fontAlgn="ctr"/>
                      <a:r>
                        <a:rPr lang="fr-FR" sz="1400" b="1" i="0" u="none" strike="noStrike" dirty="0">
                          <a:solidFill>
                            <a:srgbClr val="D64449"/>
                          </a:solidFill>
                          <a:effectLst/>
                          <a:latin typeface="Arial" panose="020B0604020202020204" pitchFamily="34" charset="0"/>
                        </a:rPr>
                        <a:t>15</a:t>
                      </a:r>
                    </a:p>
                  </a:txBody>
                  <a:tcPr marL="9525" marR="9525" marT="9525" marB="0" anchor="ctr">
                    <a:noFill/>
                  </a:tcPr>
                </a:tc>
                <a:extLst>
                  <a:ext uri="{0D108BD9-81ED-4DB2-BD59-A6C34878D82A}">
                    <a16:rowId xmlns:a16="http://schemas.microsoft.com/office/drawing/2014/main" val="2128355085"/>
                  </a:ext>
                </a:extLst>
              </a:tr>
              <a:tr h="448898">
                <a:tc>
                  <a:txBody>
                    <a:bodyPr/>
                    <a:lstStyle/>
                    <a:p>
                      <a:pPr algn="ctr" fontAlgn="ctr"/>
                      <a:r>
                        <a:rPr lang="fr-FR" sz="1400" b="1" i="0" u="none" strike="noStrike">
                          <a:solidFill>
                            <a:srgbClr val="3EAD95"/>
                          </a:solidFill>
                          <a:effectLst/>
                          <a:latin typeface="Arial" panose="020B0604020202020204" pitchFamily="34" charset="0"/>
                        </a:rPr>
                        <a:t>84</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810569625"/>
                  </a:ext>
                </a:extLst>
              </a:tr>
              <a:tr h="448898">
                <a:tc>
                  <a:txBody>
                    <a:bodyPr/>
                    <a:lstStyle/>
                    <a:p>
                      <a:pPr algn="ctr" fontAlgn="ctr"/>
                      <a:r>
                        <a:rPr lang="fr-FR" sz="1400" b="1" i="0" u="none" strike="noStrike">
                          <a:solidFill>
                            <a:srgbClr val="3EAD95"/>
                          </a:solidFill>
                          <a:effectLst/>
                          <a:latin typeface="Arial" panose="020B0604020202020204" pitchFamily="34" charset="0"/>
                        </a:rPr>
                        <a:t>80</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20</a:t>
                      </a:r>
                    </a:p>
                  </a:txBody>
                  <a:tcPr marL="9525" marR="9525" marT="9525" marB="0" anchor="ctr">
                    <a:noFill/>
                  </a:tcPr>
                </a:tc>
                <a:extLst>
                  <a:ext uri="{0D108BD9-81ED-4DB2-BD59-A6C34878D82A}">
                    <a16:rowId xmlns:a16="http://schemas.microsoft.com/office/drawing/2014/main" val="3229232232"/>
                  </a:ext>
                </a:extLst>
              </a:tr>
              <a:tr h="448898">
                <a:tc>
                  <a:txBody>
                    <a:bodyPr/>
                    <a:lstStyle/>
                    <a:p>
                      <a:pPr algn="ctr" fontAlgn="ctr"/>
                      <a:r>
                        <a:rPr lang="fr-FR" sz="1400" b="1" i="0" u="none" strike="noStrike" dirty="0">
                          <a:solidFill>
                            <a:srgbClr val="3EAD95"/>
                          </a:solidFill>
                          <a:effectLst/>
                          <a:latin typeface="Arial" panose="020B0604020202020204" pitchFamily="34" charset="0"/>
                        </a:rPr>
                        <a:t>78</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22</a:t>
                      </a:r>
                    </a:p>
                  </a:txBody>
                  <a:tcPr marL="9525" marR="9525" marT="9525" marB="0" anchor="ctr">
                    <a:noFill/>
                  </a:tcPr>
                </a:tc>
                <a:extLst>
                  <a:ext uri="{0D108BD9-81ED-4DB2-BD59-A6C34878D82A}">
                    <a16:rowId xmlns:a16="http://schemas.microsoft.com/office/drawing/2014/main" val="692248525"/>
                  </a:ext>
                </a:extLst>
              </a:tr>
              <a:tr h="448898">
                <a:tc>
                  <a:txBody>
                    <a:bodyPr/>
                    <a:lstStyle/>
                    <a:p>
                      <a:pPr algn="ctr" fontAlgn="ctr"/>
                      <a:r>
                        <a:rPr lang="fr-FR" sz="1400" b="1" i="0" u="none" strike="noStrike">
                          <a:solidFill>
                            <a:srgbClr val="3EAD95"/>
                          </a:solidFill>
                          <a:effectLst/>
                          <a:latin typeface="Arial" panose="020B0604020202020204" pitchFamily="34" charset="0"/>
                        </a:rPr>
                        <a:t>78</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22</a:t>
                      </a:r>
                    </a:p>
                  </a:txBody>
                  <a:tcPr marL="9525" marR="9525" marT="9525" marB="0" anchor="ctr">
                    <a:noFill/>
                  </a:tcPr>
                </a:tc>
                <a:extLst>
                  <a:ext uri="{0D108BD9-81ED-4DB2-BD59-A6C34878D82A}">
                    <a16:rowId xmlns:a16="http://schemas.microsoft.com/office/drawing/2014/main" val="1115218694"/>
                  </a:ext>
                </a:extLst>
              </a:tr>
              <a:tr h="448898">
                <a:tc>
                  <a:txBody>
                    <a:bodyPr/>
                    <a:lstStyle/>
                    <a:p>
                      <a:pPr algn="ctr" fontAlgn="ctr"/>
                      <a:r>
                        <a:rPr lang="fr-FR" sz="1400" b="1" i="0" u="none" strike="noStrike">
                          <a:solidFill>
                            <a:srgbClr val="3EAD95"/>
                          </a:solidFill>
                          <a:effectLst/>
                          <a:latin typeface="Arial" panose="020B0604020202020204" pitchFamily="34" charset="0"/>
                        </a:rPr>
                        <a:t>75</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25</a:t>
                      </a:r>
                    </a:p>
                  </a:txBody>
                  <a:tcPr marL="9525" marR="9525" marT="9525" marB="0" anchor="ctr">
                    <a:noFill/>
                  </a:tcPr>
                </a:tc>
                <a:extLst>
                  <a:ext uri="{0D108BD9-81ED-4DB2-BD59-A6C34878D82A}">
                    <a16:rowId xmlns:a16="http://schemas.microsoft.com/office/drawing/2014/main" val="211509700"/>
                  </a:ext>
                </a:extLst>
              </a:tr>
              <a:tr h="448898">
                <a:tc>
                  <a:txBody>
                    <a:bodyPr/>
                    <a:lstStyle/>
                    <a:p>
                      <a:pPr algn="ctr" fontAlgn="ctr"/>
                      <a:r>
                        <a:rPr lang="fr-FR" sz="1400" b="1" i="0" u="none" strike="noStrike">
                          <a:solidFill>
                            <a:srgbClr val="3EAD95"/>
                          </a:solidFill>
                          <a:effectLst/>
                          <a:latin typeface="Arial" panose="020B0604020202020204" pitchFamily="34" charset="0"/>
                        </a:rPr>
                        <a:t>72</a:t>
                      </a:r>
                    </a:p>
                  </a:txBody>
                  <a:tcPr marL="9525" marR="9525" marT="9525" marB="0" anchor="ctr">
                    <a:noFill/>
                  </a:tcPr>
                </a:tc>
                <a:tc>
                  <a:txBody>
                    <a:bodyPr/>
                    <a:lstStyle/>
                    <a:p>
                      <a:pPr algn="ctr" fontAlgn="ctr"/>
                      <a:r>
                        <a:rPr lang="fr-FR" sz="1400" b="1" i="0" u="none" strike="noStrike">
                          <a:solidFill>
                            <a:srgbClr val="D64449"/>
                          </a:solidFill>
                          <a:effectLst/>
                          <a:latin typeface="Arial" panose="020B0604020202020204" pitchFamily="34" charset="0"/>
                        </a:rPr>
                        <a:t>28</a:t>
                      </a:r>
                    </a:p>
                  </a:txBody>
                  <a:tcPr marL="9525" marR="9525" marT="9525" marB="0" anchor="ctr">
                    <a:noFill/>
                  </a:tcPr>
                </a:tc>
                <a:extLst>
                  <a:ext uri="{0D108BD9-81ED-4DB2-BD59-A6C34878D82A}">
                    <a16:rowId xmlns:a16="http://schemas.microsoft.com/office/drawing/2014/main" val="2051132369"/>
                  </a:ext>
                </a:extLst>
              </a:tr>
              <a:tr h="448898">
                <a:tc>
                  <a:txBody>
                    <a:bodyPr/>
                    <a:lstStyle/>
                    <a:p>
                      <a:pPr algn="ctr" fontAlgn="ctr"/>
                      <a:r>
                        <a:rPr lang="fr-FR" sz="1400" b="1" i="0" u="none" strike="noStrike">
                          <a:solidFill>
                            <a:srgbClr val="3EAD95"/>
                          </a:solidFill>
                          <a:effectLst/>
                          <a:latin typeface="Arial" panose="020B0604020202020204" pitchFamily="34" charset="0"/>
                        </a:rPr>
                        <a:t>69</a:t>
                      </a:r>
                    </a:p>
                  </a:txBody>
                  <a:tcPr marL="9525" marR="9525" marT="9525" marB="0" anchor="ctr">
                    <a:noFill/>
                  </a:tcPr>
                </a:tc>
                <a:tc>
                  <a:txBody>
                    <a:bodyPr/>
                    <a:lstStyle/>
                    <a:p>
                      <a:pPr algn="ctr" fontAlgn="ctr"/>
                      <a:r>
                        <a:rPr lang="fr-FR" sz="1400" b="1" i="0" u="none" strike="noStrike" dirty="0">
                          <a:solidFill>
                            <a:srgbClr val="D64449"/>
                          </a:solidFill>
                          <a:effectLst/>
                          <a:latin typeface="Arial" panose="020B0604020202020204" pitchFamily="34" charset="0"/>
                        </a:rPr>
                        <a:t>30</a:t>
                      </a:r>
                    </a:p>
                  </a:txBody>
                  <a:tcPr marL="9525" marR="9525" marT="9525" marB="0" anchor="ctr">
                    <a:noFill/>
                  </a:tcPr>
                </a:tc>
                <a:extLst>
                  <a:ext uri="{0D108BD9-81ED-4DB2-BD59-A6C34878D82A}">
                    <a16:rowId xmlns:a16="http://schemas.microsoft.com/office/drawing/2014/main" val="951158277"/>
                  </a:ext>
                </a:extLst>
              </a:tr>
            </a:tbl>
          </a:graphicData>
        </a:graphic>
      </p:graphicFrame>
      <p:grpSp>
        <p:nvGrpSpPr>
          <p:cNvPr id="7" name="Groupe 6">
            <a:extLst>
              <a:ext uri="{FF2B5EF4-FFF2-40B4-BE49-F238E27FC236}">
                <a16:creationId xmlns:a16="http://schemas.microsoft.com/office/drawing/2014/main" id="{682C315E-5FBF-F2DF-007E-0460B7B5E756}"/>
              </a:ext>
            </a:extLst>
          </p:cNvPr>
          <p:cNvGrpSpPr/>
          <p:nvPr/>
        </p:nvGrpSpPr>
        <p:grpSpPr>
          <a:xfrm>
            <a:off x="9917421" y="1243614"/>
            <a:ext cx="2196197" cy="371709"/>
            <a:chOff x="8895680" y="1535335"/>
            <a:chExt cx="2196197" cy="371709"/>
          </a:xfrm>
        </p:grpSpPr>
        <p:sp>
          <p:nvSpPr>
            <p:cNvPr id="4" name="ZoneTexte 3">
              <a:extLst>
                <a:ext uri="{FF2B5EF4-FFF2-40B4-BE49-F238E27FC236}">
                  <a16:creationId xmlns:a16="http://schemas.microsoft.com/office/drawing/2014/main" id="{3585DC57-8AC0-B855-F132-1EB723940719}"/>
                </a:ext>
              </a:extLst>
            </p:cNvPr>
            <p:cNvSpPr txBox="1"/>
            <p:nvPr/>
          </p:nvSpPr>
          <p:spPr>
            <a:xfrm>
              <a:off x="8895680" y="1537712"/>
              <a:ext cx="1242391" cy="369332"/>
            </a:xfrm>
            <a:prstGeom prst="rect">
              <a:avLst/>
            </a:prstGeom>
            <a:noFill/>
          </p:spPr>
          <p:txBody>
            <a:bodyPr wrap="square" lIns="0" tIns="0" rIns="0" bIns="0" rtlCol="0">
              <a:spAutoFit/>
            </a:bodyPr>
            <a:lstStyle/>
            <a:p>
              <a:pPr algn="ctr"/>
              <a:r>
                <a:rPr lang="fr-FR" sz="1200" b="1" dirty="0">
                  <a:solidFill>
                    <a:srgbClr val="3EAD95"/>
                  </a:solidFill>
                  <a:latin typeface="Arial" charset="0"/>
                  <a:ea typeface="Arial" charset="0"/>
                  <a:cs typeface="Arial" charset="0"/>
                </a:rPr>
                <a:t>Importante voire prioritaire</a:t>
              </a:r>
            </a:p>
          </p:txBody>
        </p:sp>
        <p:sp>
          <p:nvSpPr>
            <p:cNvPr id="6" name="ZoneTexte 5">
              <a:extLst>
                <a:ext uri="{FF2B5EF4-FFF2-40B4-BE49-F238E27FC236}">
                  <a16:creationId xmlns:a16="http://schemas.microsoft.com/office/drawing/2014/main" id="{208B01EF-EE7F-7305-59D6-BFC79CA62B0D}"/>
                </a:ext>
              </a:extLst>
            </p:cNvPr>
            <p:cNvSpPr txBox="1"/>
            <p:nvPr/>
          </p:nvSpPr>
          <p:spPr>
            <a:xfrm>
              <a:off x="10138071" y="1535335"/>
              <a:ext cx="953806" cy="369332"/>
            </a:xfrm>
            <a:prstGeom prst="rect">
              <a:avLst/>
            </a:prstGeom>
            <a:noFill/>
          </p:spPr>
          <p:txBody>
            <a:bodyPr wrap="square" lIns="0" tIns="0" rIns="0" bIns="0" rtlCol="0">
              <a:spAutoFit/>
            </a:bodyPr>
            <a:lstStyle/>
            <a:p>
              <a:pPr algn="ctr"/>
              <a:r>
                <a:rPr lang="fr-FR" sz="1200" b="1" dirty="0">
                  <a:solidFill>
                    <a:srgbClr val="D64449"/>
                  </a:solidFill>
                  <a:latin typeface="Arial" charset="0"/>
                  <a:ea typeface="Arial" charset="0"/>
                  <a:cs typeface="Arial" charset="0"/>
                </a:rPr>
                <a:t>Secondaire ou inutile</a:t>
              </a:r>
            </a:p>
          </p:txBody>
        </p:sp>
      </p:grpSp>
      <p:cxnSp>
        <p:nvCxnSpPr>
          <p:cNvPr id="3" name="Connecteur droit 2">
            <a:extLst>
              <a:ext uri="{FF2B5EF4-FFF2-40B4-BE49-F238E27FC236}">
                <a16:creationId xmlns:a16="http://schemas.microsoft.com/office/drawing/2014/main" id="{41499D3C-D7E8-3874-5E4E-DEB8C0238895}"/>
              </a:ext>
            </a:extLst>
          </p:cNvPr>
          <p:cNvCxnSpPr>
            <a:cxnSpLocks/>
          </p:cNvCxnSpPr>
          <p:nvPr/>
        </p:nvCxnSpPr>
        <p:spPr>
          <a:xfrm>
            <a:off x="355630" y="3394759"/>
            <a:ext cx="11591205" cy="0"/>
          </a:xfrm>
          <a:prstGeom prst="line">
            <a:avLst/>
          </a:prstGeom>
          <a:ln w="12700">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20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25</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En général, diriez-vous que vous vous sentez bien ou mal informé(e) sur les mesures mises en place par les organisateurs pour limiter leur impact sur l’environnement lorsque vous vous rendez à… ?</a:t>
            </a:r>
          </a:p>
        </p:txBody>
      </p:sp>
      <p:graphicFrame>
        <p:nvGraphicFramePr>
          <p:cNvPr id="14" name="Graphique 13">
            <a:extLst>
              <a:ext uri="{FF2B5EF4-FFF2-40B4-BE49-F238E27FC236}">
                <a16:creationId xmlns:a16="http://schemas.microsoft.com/office/drawing/2014/main" id="{3A5D55B7-172F-4174-98EE-984646808C90}"/>
              </a:ext>
            </a:extLst>
          </p:cNvPr>
          <p:cNvGraphicFramePr/>
          <p:nvPr>
            <p:extLst>
              <p:ext uri="{D42A27DB-BD31-4B8C-83A1-F6EECF244321}">
                <p14:modId xmlns:p14="http://schemas.microsoft.com/office/powerpoint/2010/main" val="1365109752"/>
              </p:ext>
            </p:extLst>
          </p:nvPr>
        </p:nvGraphicFramePr>
        <p:xfrm>
          <a:off x="176167" y="1986041"/>
          <a:ext cx="3724558" cy="2829240"/>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4">
            <a:extLst>
              <a:ext uri="{FF2B5EF4-FFF2-40B4-BE49-F238E27FC236}">
                <a16:creationId xmlns:a16="http://schemas.microsoft.com/office/drawing/2014/main" id="{2F81374B-11E6-42CF-AB63-1915D36337CB}"/>
              </a:ext>
            </a:extLst>
          </p:cNvPr>
          <p:cNvSpPr txBox="1"/>
          <p:nvPr/>
        </p:nvSpPr>
        <p:spPr>
          <a:xfrm>
            <a:off x="1520751" y="1772388"/>
            <a:ext cx="3124894" cy="246221"/>
          </a:xfrm>
          <a:prstGeom prst="rect">
            <a:avLst/>
          </a:prstGeom>
          <a:noFill/>
        </p:spPr>
        <p:txBody>
          <a:bodyPr wrap="square" rtlCol="0">
            <a:noAutofit/>
          </a:bodyPr>
          <a:lstStyle/>
          <a:p>
            <a:pPr algn="ctr"/>
            <a:r>
              <a:rPr lang="fr-FR" sz="1000" dirty="0">
                <a:solidFill>
                  <a:schemeClr val="bg2">
                    <a:lumMod val="25000"/>
                  </a:schemeClr>
                </a:solidFill>
              </a:rPr>
              <a:t>- Aux personnes ayant déjà assisté à un spectacle du périmètre PRODISS augmenté, en % - </a:t>
            </a:r>
          </a:p>
        </p:txBody>
      </p:sp>
      <p:cxnSp>
        <p:nvCxnSpPr>
          <p:cNvPr id="7" name="Connecteur droit 6">
            <a:extLst>
              <a:ext uri="{FF2B5EF4-FFF2-40B4-BE49-F238E27FC236}">
                <a16:creationId xmlns:a16="http://schemas.microsoft.com/office/drawing/2014/main" id="{4B2D3B79-139B-43BB-B1FA-72D7CFCEB487}"/>
              </a:ext>
            </a:extLst>
          </p:cNvPr>
          <p:cNvCxnSpPr>
            <a:cxnSpLocks/>
          </p:cNvCxnSpPr>
          <p:nvPr/>
        </p:nvCxnSpPr>
        <p:spPr>
          <a:xfrm>
            <a:off x="6186416" y="2231472"/>
            <a:ext cx="0" cy="2440295"/>
          </a:xfrm>
          <a:prstGeom prst="line">
            <a:avLst/>
          </a:prstGeom>
          <a:ln w="12700">
            <a:solidFill>
              <a:schemeClr val="bg2">
                <a:lumMod val="9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2A53B470-4321-4F3F-B820-79AB8596430A}"/>
              </a:ext>
            </a:extLst>
          </p:cNvPr>
          <p:cNvSpPr/>
          <p:nvPr/>
        </p:nvSpPr>
        <p:spPr>
          <a:xfrm>
            <a:off x="641993" y="1361107"/>
            <a:ext cx="5037529" cy="44840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2">
                    <a:lumMod val="50000"/>
                  </a:schemeClr>
                </a:solidFill>
              </a:rPr>
              <a:t>Un spectacle </a:t>
            </a:r>
          </a:p>
          <a:p>
            <a:pPr algn="ctr"/>
            <a:r>
              <a:rPr lang="fr-FR" sz="1400" b="1" dirty="0">
                <a:solidFill>
                  <a:schemeClr val="bg2">
                    <a:lumMod val="50000"/>
                  </a:schemeClr>
                </a:solidFill>
              </a:rPr>
              <a:t>(musique, humour, théâtre, comédie musicale, cabaret)</a:t>
            </a:r>
          </a:p>
        </p:txBody>
      </p:sp>
      <p:sp>
        <p:nvSpPr>
          <p:cNvPr id="25" name="Rectangle 24">
            <a:extLst>
              <a:ext uri="{FF2B5EF4-FFF2-40B4-BE49-F238E27FC236}">
                <a16:creationId xmlns:a16="http://schemas.microsoft.com/office/drawing/2014/main" id="{B5FF0550-1038-4898-BDDD-C89170083D2D}"/>
              </a:ext>
            </a:extLst>
          </p:cNvPr>
          <p:cNvSpPr/>
          <p:nvPr/>
        </p:nvSpPr>
        <p:spPr>
          <a:xfrm>
            <a:off x="7454492" y="1362577"/>
            <a:ext cx="3496756" cy="44840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2">
                    <a:lumMod val="50000"/>
                  </a:schemeClr>
                </a:solidFill>
              </a:rPr>
              <a:t>Un festival </a:t>
            </a:r>
          </a:p>
          <a:p>
            <a:pPr algn="ctr"/>
            <a:r>
              <a:rPr lang="fr-FR" sz="1400" b="1" dirty="0">
                <a:solidFill>
                  <a:schemeClr val="bg2">
                    <a:lumMod val="50000"/>
                  </a:schemeClr>
                </a:solidFill>
              </a:rPr>
              <a:t>(musique, humour, théâtre)</a:t>
            </a:r>
          </a:p>
        </p:txBody>
      </p:sp>
      <p:sp>
        <p:nvSpPr>
          <p:cNvPr id="9" name="Rectangle 8">
            <a:extLst>
              <a:ext uri="{FF2B5EF4-FFF2-40B4-BE49-F238E27FC236}">
                <a16:creationId xmlns:a16="http://schemas.microsoft.com/office/drawing/2014/main" id="{1BC31832-8305-4DEA-A7AB-9B45A0BAEE18}"/>
              </a:ext>
            </a:extLst>
          </p:cNvPr>
          <p:cNvSpPr/>
          <p:nvPr/>
        </p:nvSpPr>
        <p:spPr>
          <a:xfrm>
            <a:off x="3344959" y="2189924"/>
            <a:ext cx="2032022" cy="72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3EAD95"/>
                </a:solidFill>
              </a:rPr>
              <a:t>Bien informé(e) : 46%</a:t>
            </a:r>
          </a:p>
        </p:txBody>
      </p:sp>
      <p:sp>
        <p:nvSpPr>
          <p:cNvPr id="10" name="Rectangle 9">
            <a:extLst>
              <a:ext uri="{FF2B5EF4-FFF2-40B4-BE49-F238E27FC236}">
                <a16:creationId xmlns:a16="http://schemas.microsoft.com/office/drawing/2014/main" id="{086F4A92-9BAB-4957-BABB-630B916C746A}"/>
              </a:ext>
            </a:extLst>
          </p:cNvPr>
          <p:cNvSpPr/>
          <p:nvPr/>
        </p:nvSpPr>
        <p:spPr>
          <a:xfrm>
            <a:off x="498428" y="4482602"/>
            <a:ext cx="1534078" cy="72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D64449"/>
                </a:solidFill>
              </a:rPr>
              <a:t>Mal informé(e) : 54%</a:t>
            </a:r>
          </a:p>
        </p:txBody>
      </p:sp>
      <p:sp>
        <p:nvSpPr>
          <p:cNvPr id="26" name="Espace réservé du texte 4">
            <a:extLst>
              <a:ext uri="{FF2B5EF4-FFF2-40B4-BE49-F238E27FC236}">
                <a16:creationId xmlns:a16="http://schemas.microsoft.com/office/drawing/2014/main" id="{0CD3E0E1-53C1-43D1-BFEA-0ED2B594F76F}"/>
              </a:ext>
            </a:extLst>
          </p:cNvPr>
          <p:cNvSpPr txBox="1">
            <a:spLocks/>
          </p:cNvSpPr>
          <p:nvPr/>
        </p:nvSpPr>
        <p:spPr>
          <a:xfrm>
            <a:off x="318516" y="273931"/>
            <a:ext cx="11252691"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Seuls une minorité de spectateurs se sentent bien informés sur les mesures environnementales prises par les organisateurs de spectacles et de festivals, dont à peine plus d’1 sur 10 se disent « très bien informés »</a:t>
            </a:r>
          </a:p>
        </p:txBody>
      </p:sp>
      <p:graphicFrame>
        <p:nvGraphicFramePr>
          <p:cNvPr id="27" name="Graphique 26">
            <a:extLst>
              <a:ext uri="{FF2B5EF4-FFF2-40B4-BE49-F238E27FC236}">
                <a16:creationId xmlns:a16="http://schemas.microsoft.com/office/drawing/2014/main" id="{FA02B2A1-E4F9-4CE4-AAE3-F30AE5B1A8A5}"/>
              </a:ext>
            </a:extLst>
          </p:cNvPr>
          <p:cNvGraphicFramePr/>
          <p:nvPr>
            <p:extLst>
              <p:ext uri="{D42A27DB-BD31-4B8C-83A1-F6EECF244321}">
                <p14:modId xmlns:p14="http://schemas.microsoft.com/office/powerpoint/2010/main" val="2238210761"/>
              </p:ext>
            </p:extLst>
          </p:nvPr>
        </p:nvGraphicFramePr>
        <p:xfrm>
          <a:off x="6399771" y="1986041"/>
          <a:ext cx="3724558" cy="282924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81CBD714-3B17-40F7-8854-CD02136EC803}"/>
              </a:ext>
            </a:extLst>
          </p:cNvPr>
          <p:cNvSpPr/>
          <p:nvPr/>
        </p:nvSpPr>
        <p:spPr>
          <a:xfrm>
            <a:off x="9440189" y="2189924"/>
            <a:ext cx="2181806" cy="72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3EAD95"/>
                </a:solidFill>
              </a:rPr>
              <a:t>Bien informé(e) : 52%</a:t>
            </a:r>
          </a:p>
        </p:txBody>
      </p:sp>
      <p:sp>
        <p:nvSpPr>
          <p:cNvPr id="29" name="Rectangle 28">
            <a:extLst>
              <a:ext uri="{FF2B5EF4-FFF2-40B4-BE49-F238E27FC236}">
                <a16:creationId xmlns:a16="http://schemas.microsoft.com/office/drawing/2014/main" id="{FB1925E9-124F-41B8-A7D7-5BF5585910E6}"/>
              </a:ext>
            </a:extLst>
          </p:cNvPr>
          <p:cNvSpPr/>
          <p:nvPr/>
        </p:nvSpPr>
        <p:spPr>
          <a:xfrm>
            <a:off x="6909305" y="4482602"/>
            <a:ext cx="1842918" cy="72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D64449"/>
                </a:solidFill>
              </a:rPr>
              <a:t>Mal informé(e) : 48%</a:t>
            </a:r>
          </a:p>
        </p:txBody>
      </p:sp>
      <p:grpSp>
        <p:nvGrpSpPr>
          <p:cNvPr id="6" name="Groupe 5">
            <a:extLst>
              <a:ext uri="{FF2B5EF4-FFF2-40B4-BE49-F238E27FC236}">
                <a16:creationId xmlns:a16="http://schemas.microsoft.com/office/drawing/2014/main" id="{794D9BAB-6BD7-40AB-971B-C2197CECDA78}"/>
              </a:ext>
            </a:extLst>
          </p:cNvPr>
          <p:cNvGrpSpPr/>
          <p:nvPr/>
        </p:nvGrpSpPr>
        <p:grpSpPr>
          <a:xfrm>
            <a:off x="5376981" y="5315899"/>
            <a:ext cx="2269327" cy="1141633"/>
            <a:chOff x="5376981" y="5315899"/>
            <a:chExt cx="2269327" cy="1141633"/>
          </a:xfrm>
        </p:grpSpPr>
        <p:sp>
          <p:nvSpPr>
            <p:cNvPr id="33" name="Rounded Rectangle 17">
              <a:extLst>
                <a:ext uri="{FF2B5EF4-FFF2-40B4-BE49-F238E27FC236}">
                  <a16:creationId xmlns:a16="http://schemas.microsoft.com/office/drawing/2014/main" id="{01F39B39-DC5D-4240-BDE2-8836A8A55A10}"/>
                </a:ext>
              </a:extLst>
            </p:cNvPr>
            <p:cNvSpPr/>
            <p:nvPr/>
          </p:nvSpPr>
          <p:spPr>
            <a:xfrm>
              <a:off x="5612844" y="5315899"/>
              <a:ext cx="2033464"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3EAD95"/>
                  </a:solidFill>
                </a:rPr>
                <a:t>Très bien informé(e)</a:t>
              </a:r>
            </a:p>
          </p:txBody>
        </p:sp>
        <p:sp>
          <p:nvSpPr>
            <p:cNvPr id="34" name="Rounded Rectangle 17">
              <a:extLst>
                <a:ext uri="{FF2B5EF4-FFF2-40B4-BE49-F238E27FC236}">
                  <a16:creationId xmlns:a16="http://schemas.microsoft.com/office/drawing/2014/main" id="{C2AF0BA5-DF02-4D26-AB17-71B6A2E1CCEA}"/>
                </a:ext>
              </a:extLst>
            </p:cNvPr>
            <p:cNvSpPr/>
            <p:nvPr/>
          </p:nvSpPr>
          <p:spPr>
            <a:xfrm>
              <a:off x="5612844" y="5576430"/>
              <a:ext cx="1834077"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8ED6C7"/>
                  </a:solidFill>
                </a:rPr>
                <a:t>Plutôt bien informé(e)  </a:t>
              </a:r>
            </a:p>
          </p:txBody>
        </p:sp>
        <p:sp>
          <p:nvSpPr>
            <p:cNvPr id="35" name="Rounded Rectangle 17">
              <a:extLst>
                <a:ext uri="{FF2B5EF4-FFF2-40B4-BE49-F238E27FC236}">
                  <a16:creationId xmlns:a16="http://schemas.microsoft.com/office/drawing/2014/main" id="{15445E3E-B22F-4D21-8751-D0155CA87CCA}"/>
                </a:ext>
              </a:extLst>
            </p:cNvPr>
            <p:cNvSpPr/>
            <p:nvPr/>
          </p:nvSpPr>
          <p:spPr>
            <a:xfrm>
              <a:off x="5612844" y="6097492"/>
              <a:ext cx="1834077"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D64449"/>
                  </a:solidFill>
                </a:rPr>
                <a:t>Très mal informé(e)</a:t>
              </a:r>
            </a:p>
          </p:txBody>
        </p:sp>
        <p:sp>
          <p:nvSpPr>
            <p:cNvPr id="36" name="Rounded Rectangle 17">
              <a:extLst>
                <a:ext uri="{FF2B5EF4-FFF2-40B4-BE49-F238E27FC236}">
                  <a16:creationId xmlns:a16="http://schemas.microsoft.com/office/drawing/2014/main" id="{E36C00D5-B5F2-4BBE-8D5E-8D38C2A16F57}"/>
                </a:ext>
              </a:extLst>
            </p:cNvPr>
            <p:cNvSpPr/>
            <p:nvPr/>
          </p:nvSpPr>
          <p:spPr>
            <a:xfrm>
              <a:off x="5612844" y="5836961"/>
              <a:ext cx="1834077"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F27275"/>
                  </a:solidFill>
                </a:rPr>
                <a:t>Plutôt mal informé(e)</a:t>
              </a:r>
            </a:p>
          </p:txBody>
        </p:sp>
        <p:sp>
          <p:nvSpPr>
            <p:cNvPr id="38" name="Rectangle : coins arrondis 37">
              <a:extLst>
                <a:ext uri="{FF2B5EF4-FFF2-40B4-BE49-F238E27FC236}">
                  <a16:creationId xmlns:a16="http://schemas.microsoft.com/office/drawing/2014/main" id="{FAD56247-C17F-4649-AAE8-A953A012793C}"/>
                </a:ext>
              </a:extLst>
            </p:cNvPr>
            <p:cNvSpPr/>
            <p:nvPr/>
          </p:nvSpPr>
          <p:spPr>
            <a:xfrm>
              <a:off x="5376981" y="5423551"/>
              <a:ext cx="216000" cy="144000"/>
            </a:xfrm>
            <a:prstGeom prst="roundRect">
              <a:avLst/>
            </a:prstGeom>
            <a:solidFill>
              <a:srgbClr val="3EA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5A56E155-1C9C-443D-9865-4DD2D5098DF2}"/>
                </a:ext>
              </a:extLst>
            </p:cNvPr>
            <p:cNvSpPr/>
            <p:nvPr/>
          </p:nvSpPr>
          <p:spPr>
            <a:xfrm>
              <a:off x="5376981" y="5685346"/>
              <a:ext cx="216000" cy="144000"/>
            </a:xfrm>
            <a:prstGeom prst="roundRect">
              <a:avLst/>
            </a:prstGeom>
            <a:solidFill>
              <a:srgbClr val="8BD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Rectangle : coins arrondis 39">
              <a:extLst>
                <a:ext uri="{FF2B5EF4-FFF2-40B4-BE49-F238E27FC236}">
                  <a16:creationId xmlns:a16="http://schemas.microsoft.com/office/drawing/2014/main" id="{0B4C781F-A045-45B6-ABE4-D4D1DE59E21C}"/>
                </a:ext>
              </a:extLst>
            </p:cNvPr>
            <p:cNvSpPr/>
            <p:nvPr/>
          </p:nvSpPr>
          <p:spPr>
            <a:xfrm>
              <a:off x="5376981" y="5947141"/>
              <a:ext cx="216000" cy="144000"/>
            </a:xfrm>
            <a:prstGeom prst="roundRect">
              <a:avLst/>
            </a:prstGeom>
            <a:solidFill>
              <a:srgbClr val="F272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Rectangle : coins arrondis 40">
              <a:extLst>
                <a:ext uri="{FF2B5EF4-FFF2-40B4-BE49-F238E27FC236}">
                  <a16:creationId xmlns:a16="http://schemas.microsoft.com/office/drawing/2014/main" id="{8F7E7600-97BF-4C14-8031-DF5AEB8891BF}"/>
                </a:ext>
              </a:extLst>
            </p:cNvPr>
            <p:cNvSpPr/>
            <p:nvPr/>
          </p:nvSpPr>
          <p:spPr>
            <a:xfrm>
              <a:off x="5376981" y="6208936"/>
              <a:ext cx="216000" cy="144000"/>
            </a:xfrm>
            <a:prstGeom prst="roundRect">
              <a:avLst/>
            </a:prstGeom>
            <a:solidFill>
              <a:srgbClr val="D644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aphicFrame>
        <p:nvGraphicFramePr>
          <p:cNvPr id="4" name="Graphique 3">
            <a:extLst>
              <a:ext uri="{FF2B5EF4-FFF2-40B4-BE49-F238E27FC236}">
                <a16:creationId xmlns:a16="http://schemas.microsoft.com/office/drawing/2014/main" id="{BB42A174-AAD4-DE77-D048-E2639D981189}"/>
              </a:ext>
            </a:extLst>
          </p:cNvPr>
          <p:cNvGraphicFramePr/>
          <p:nvPr>
            <p:extLst>
              <p:ext uri="{D42A27DB-BD31-4B8C-83A1-F6EECF244321}">
                <p14:modId xmlns:p14="http://schemas.microsoft.com/office/powerpoint/2010/main" val="4162726283"/>
              </p:ext>
            </p:extLst>
          </p:nvPr>
        </p:nvGraphicFramePr>
        <p:xfrm>
          <a:off x="3225326" y="2931069"/>
          <a:ext cx="2571466" cy="16086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a:extLst>
              <a:ext uri="{FF2B5EF4-FFF2-40B4-BE49-F238E27FC236}">
                <a16:creationId xmlns:a16="http://schemas.microsoft.com/office/drawing/2014/main" id="{958ADEC2-2622-DCCF-64DB-DEF86D56BF2A}"/>
              </a:ext>
            </a:extLst>
          </p:cNvPr>
          <p:cNvGraphicFramePr/>
          <p:nvPr>
            <p:extLst>
              <p:ext uri="{D42A27DB-BD31-4B8C-83A1-F6EECF244321}">
                <p14:modId xmlns:p14="http://schemas.microsoft.com/office/powerpoint/2010/main" val="1671690907"/>
              </p:ext>
            </p:extLst>
          </p:nvPr>
        </p:nvGraphicFramePr>
        <p:xfrm>
          <a:off x="9275186" y="2931069"/>
          <a:ext cx="2571466" cy="1608677"/>
        </p:xfrm>
        <a:graphic>
          <a:graphicData uri="http://schemas.openxmlformats.org/drawingml/2006/chart">
            <c:chart xmlns:c="http://schemas.openxmlformats.org/drawingml/2006/chart" xmlns:r="http://schemas.openxmlformats.org/officeDocument/2006/relationships" r:id="rId5"/>
          </a:graphicData>
        </a:graphic>
      </p:graphicFrame>
      <p:sp>
        <p:nvSpPr>
          <p:cNvPr id="12" name="ZoneTexte 11">
            <a:extLst>
              <a:ext uri="{FF2B5EF4-FFF2-40B4-BE49-F238E27FC236}">
                <a16:creationId xmlns:a16="http://schemas.microsoft.com/office/drawing/2014/main" id="{B2B92539-FFE4-8A39-BBFE-5DCE0FB4FD79}"/>
              </a:ext>
            </a:extLst>
          </p:cNvPr>
          <p:cNvSpPr txBox="1"/>
          <p:nvPr/>
        </p:nvSpPr>
        <p:spPr>
          <a:xfrm>
            <a:off x="7594569" y="1773867"/>
            <a:ext cx="3124894" cy="246221"/>
          </a:xfrm>
          <a:prstGeom prst="rect">
            <a:avLst/>
          </a:prstGeom>
          <a:noFill/>
        </p:spPr>
        <p:txBody>
          <a:bodyPr wrap="square" rtlCol="0">
            <a:noAutofit/>
          </a:bodyPr>
          <a:lstStyle/>
          <a:p>
            <a:pPr algn="ctr"/>
            <a:r>
              <a:rPr lang="fr-FR" sz="1000" dirty="0">
                <a:solidFill>
                  <a:schemeClr val="bg2">
                    <a:lumMod val="25000"/>
                  </a:schemeClr>
                </a:solidFill>
              </a:rPr>
              <a:t>- Aux personnes ayant déjà assisté à un festival du périmètre PRODISS augmenté, en % - </a:t>
            </a:r>
          </a:p>
        </p:txBody>
      </p:sp>
    </p:spTree>
    <p:extLst>
      <p:ext uri="{BB962C8B-B14F-4D97-AF65-F5344CB8AC3E}">
        <p14:creationId xmlns:p14="http://schemas.microsoft.com/office/powerpoint/2010/main" val="297494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265390"/>
            <a:ext cx="11252691" cy="332688"/>
          </a:xfrm>
        </p:spPr>
        <p:txBody>
          <a:bodyPr>
            <a:noAutofit/>
          </a:bodyPr>
          <a:lstStyle/>
          <a:p>
            <a:r>
              <a:rPr lang="fr-FR" sz="1600" dirty="0"/>
              <a:t>Plus de la moitié des spectateurs déclarent qu’ils pourraient renoncer à se rendre à un spectacle ou à un festival pour des questions d’impact environnemental, même si peu en sont « certains »</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26</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3"/>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Pourriez-vous </a:t>
            </a:r>
            <a:r>
              <a:rPr lang="fr-FR" sz="1100" u="sng" kern="0" dirty="0">
                <a:solidFill>
                  <a:schemeClr val="bg2">
                    <a:lumMod val="25000"/>
                  </a:schemeClr>
                </a:solidFill>
              </a:rPr>
              <a:t>renoncer</a:t>
            </a:r>
            <a:r>
              <a:rPr lang="fr-FR" sz="1100" kern="0" dirty="0">
                <a:solidFill>
                  <a:schemeClr val="bg2">
                    <a:lumMod val="25000"/>
                  </a:schemeClr>
                </a:solidFill>
              </a:rPr>
              <a:t> à vous rendre à un spectacle ou à un festival qui vous intéresse… ?</a:t>
            </a:r>
          </a:p>
        </p:txBody>
      </p:sp>
      <p:graphicFrame>
        <p:nvGraphicFramePr>
          <p:cNvPr id="3" name="Graphique 2">
            <a:extLst>
              <a:ext uri="{FF2B5EF4-FFF2-40B4-BE49-F238E27FC236}">
                <a16:creationId xmlns:a16="http://schemas.microsoft.com/office/drawing/2014/main" id="{000E41BC-114E-8D52-D568-1B275CDD1109}"/>
              </a:ext>
            </a:extLst>
          </p:cNvPr>
          <p:cNvGraphicFramePr/>
          <p:nvPr>
            <p:extLst>
              <p:ext uri="{D42A27DB-BD31-4B8C-83A1-F6EECF244321}">
                <p14:modId xmlns:p14="http://schemas.microsoft.com/office/powerpoint/2010/main" val="431696608"/>
              </p:ext>
            </p:extLst>
          </p:nvPr>
        </p:nvGraphicFramePr>
        <p:xfrm>
          <a:off x="1158312" y="2326686"/>
          <a:ext cx="3755861" cy="187781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8854EBE-D4FF-A639-D5DE-5E8558280A88}"/>
              </a:ext>
            </a:extLst>
          </p:cNvPr>
          <p:cNvSpPr/>
          <p:nvPr/>
        </p:nvSpPr>
        <p:spPr>
          <a:xfrm>
            <a:off x="2969632" y="2185337"/>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D64449"/>
                </a:solidFill>
              </a:rPr>
              <a:t>Oui : 53%</a:t>
            </a:r>
          </a:p>
        </p:txBody>
      </p:sp>
      <p:sp>
        <p:nvSpPr>
          <p:cNvPr id="6" name="Rectangle 5">
            <a:extLst>
              <a:ext uri="{FF2B5EF4-FFF2-40B4-BE49-F238E27FC236}">
                <a16:creationId xmlns:a16="http://schemas.microsoft.com/office/drawing/2014/main" id="{44FBCD64-D07A-3EE5-2319-A63D4B2507D0}"/>
              </a:ext>
            </a:extLst>
          </p:cNvPr>
          <p:cNvSpPr/>
          <p:nvPr/>
        </p:nvSpPr>
        <p:spPr>
          <a:xfrm>
            <a:off x="3037538" y="4018134"/>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EAD95"/>
                </a:solidFill>
              </a:rPr>
              <a:t>Non : 46%</a:t>
            </a:r>
          </a:p>
        </p:txBody>
      </p:sp>
      <p:grpSp>
        <p:nvGrpSpPr>
          <p:cNvPr id="22" name="Groupe 21">
            <a:extLst>
              <a:ext uri="{FF2B5EF4-FFF2-40B4-BE49-F238E27FC236}">
                <a16:creationId xmlns:a16="http://schemas.microsoft.com/office/drawing/2014/main" id="{8EF1D0C8-9613-5DCB-35EE-C69BD49BD39B}"/>
              </a:ext>
            </a:extLst>
          </p:cNvPr>
          <p:cNvGrpSpPr/>
          <p:nvPr/>
        </p:nvGrpSpPr>
        <p:grpSpPr>
          <a:xfrm>
            <a:off x="5440801" y="3032793"/>
            <a:ext cx="2269327" cy="858602"/>
            <a:chOff x="5357118" y="5335245"/>
            <a:chExt cx="2269327" cy="1138097"/>
          </a:xfrm>
        </p:grpSpPr>
        <p:sp>
          <p:nvSpPr>
            <p:cNvPr id="9" name="Rounded Rectangle 17">
              <a:extLst>
                <a:ext uri="{FF2B5EF4-FFF2-40B4-BE49-F238E27FC236}">
                  <a16:creationId xmlns:a16="http://schemas.microsoft.com/office/drawing/2014/main" id="{FD8227B2-9A71-42A7-8555-C6E17D975F01}"/>
                </a:ext>
              </a:extLst>
            </p:cNvPr>
            <p:cNvSpPr/>
            <p:nvPr/>
          </p:nvSpPr>
          <p:spPr>
            <a:xfrm>
              <a:off x="5592981" y="6173731"/>
              <a:ext cx="2033464" cy="299611"/>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3EAD95"/>
                  </a:solidFill>
                </a:rPr>
                <a:t>Non, certainement pas</a:t>
              </a:r>
            </a:p>
          </p:txBody>
        </p:sp>
        <p:sp>
          <p:nvSpPr>
            <p:cNvPr id="10" name="Rounded Rectangle 17">
              <a:extLst>
                <a:ext uri="{FF2B5EF4-FFF2-40B4-BE49-F238E27FC236}">
                  <a16:creationId xmlns:a16="http://schemas.microsoft.com/office/drawing/2014/main" id="{7FFE2D1C-04DD-DFF1-44C6-711DC6DDDF9D}"/>
                </a:ext>
              </a:extLst>
            </p:cNvPr>
            <p:cNvSpPr/>
            <p:nvPr/>
          </p:nvSpPr>
          <p:spPr>
            <a:xfrm>
              <a:off x="5592981" y="5894235"/>
              <a:ext cx="1834077" cy="299611"/>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8ED6C7"/>
                  </a:solidFill>
                </a:rPr>
                <a:t>Non, probablement pas</a:t>
              </a:r>
            </a:p>
          </p:txBody>
        </p:sp>
        <p:sp>
          <p:nvSpPr>
            <p:cNvPr id="12" name="Rounded Rectangle 17">
              <a:extLst>
                <a:ext uri="{FF2B5EF4-FFF2-40B4-BE49-F238E27FC236}">
                  <a16:creationId xmlns:a16="http://schemas.microsoft.com/office/drawing/2014/main" id="{B2A9CE38-DCAD-67E6-F0AB-78765EAA9C7C}"/>
                </a:ext>
              </a:extLst>
            </p:cNvPr>
            <p:cNvSpPr/>
            <p:nvPr/>
          </p:nvSpPr>
          <p:spPr>
            <a:xfrm>
              <a:off x="5592981" y="5335245"/>
              <a:ext cx="1834077" cy="299611"/>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D64449"/>
                  </a:solidFill>
                </a:rPr>
                <a:t>Oui, certainement</a:t>
              </a:r>
            </a:p>
          </p:txBody>
        </p:sp>
        <p:sp>
          <p:nvSpPr>
            <p:cNvPr id="13" name="Rounded Rectangle 17">
              <a:extLst>
                <a:ext uri="{FF2B5EF4-FFF2-40B4-BE49-F238E27FC236}">
                  <a16:creationId xmlns:a16="http://schemas.microsoft.com/office/drawing/2014/main" id="{999BAB20-BE3F-076E-121C-C1A39630BBCA}"/>
                </a:ext>
              </a:extLst>
            </p:cNvPr>
            <p:cNvSpPr/>
            <p:nvPr/>
          </p:nvSpPr>
          <p:spPr>
            <a:xfrm>
              <a:off x="5592981" y="5614740"/>
              <a:ext cx="1834077" cy="299611"/>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F27275"/>
                  </a:solidFill>
                </a:rPr>
                <a:t>Oui, probablement</a:t>
              </a:r>
            </a:p>
          </p:txBody>
        </p:sp>
        <p:sp>
          <p:nvSpPr>
            <p:cNvPr id="14" name="Rectangle : coins arrondis 13">
              <a:extLst>
                <a:ext uri="{FF2B5EF4-FFF2-40B4-BE49-F238E27FC236}">
                  <a16:creationId xmlns:a16="http://schemas.microsoft.com/office/drawing/2014/main" id="{CA1CECE8-B86F-0335-A455-E1F60A54F099}"/>
                </a:ext>
              </a:extLst>
            </p:cNvPr>
            <p:cNvSpPr/>
            <p:nvPr/>
          </p:nvSpPr>
          <p:spPr>
            <a:xfrm>
              <a:off x="5357118" y="6261504"/>
              <a:ext cx="216000" cy="144000"/>
            </a:xfrm>
            <a:prstGeom prst="roundRect">
              <a:avLst/>
            </a:prstGeom>
            <a:solidFill>
              <a:srgbClr val="3EA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a:p>
          </p:txBody>
        </p:sp>
        <p:sp>
          <p:nvSpPr>
            <p:cNvPr id="16" name="Rectangle : coins arrondis 15">
              <a:extLst>
                <a:ext uri="{FF2B5EF4-FFF2-40B4-BE49-F238E27FC236}">
                  <a16:creationId xmlns:a16="http://schemas.microsoft.com/office/drawing/2014/main" id="{3C8B024D-082B-0CB0-512C-7F57FC2EF1A4}"/>
                </a:ext>
              </a:extLst>
            </p:cNvPr>
            <p:cNvSpPr/>
            <p:nvPr/>
          </p:nvSpPr>
          <p:spPr>
            <a:xfrm>
              <a:off x="5357118" y="5983272"/>
              <a:ext cx="216000" cy="144000"/>
            </a:xfrm>
            <a:prstGeom prst="roundRect">
              <a:avLst/>
            </a:prstGeom>
            <a:solidFill>
              <a:srgbClr val="8BD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a:p>
          </p:txBody>
        </p:sp>
        <p:sp>
          <p:nvSpPr>
            <p:cNvPr id="18" name="Rectangle : coins arrondis 17">
              <a:extLst>
                <a:ext uri="{FF2B5EF4-FFF2-40B4-BE49-F238E27FC236}">
                  <a16:creationId xmlns:a16="http://schemas.microsoft.com/office/drawing/2014/main" id="{CFDE5A76-49F8-4737-1B47-4B41B767BB72}"/>
                </a:ext>
              </a:extLst>
            </p:cNvPr>
            <p:cNvSpPr/>
            <p:nvPr/>
          </p:nvSpPr>
          <p:spPr>
            <a:xfrm>
              <a:off x="5357118" y="5705041"/>
              <a:ext cx="216000" cy="144000"/>
            </a:xfrm>
            <a:prstGeom prst="roundRect">
              <a:avLst/>
            </a:prstGeom>
            <a:solidFill>
              <a:srgbClr val="F272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a:p>
          </p:txBody>
        </p:sp>
        <p:sp>
          <p:nvSpPr>
            <p:cNvPr id="19" name="Rectangle : coins arrondis 18">
              <a:extLst>
                <a:ext uri="{FF2B5EF4-FFF2-40B4-BE49-F238E27FC236}">
                  <a16:creationId xmlns:a16="http://schemas.microsoft.com/office/drawing/2014/main" id="{3343B132-D58F-8DD6-A5F3-B667B34CEC58}"/>
                </a:ext>
              </a:extLst>
            </p:cNvPr>
            <p:cNvSpPr/>
            <p:nvPr/>
          </p:nvSpPr>
          <p:spPr>
            <a:xfrm>
              <a:off x="5357118" y="5426810"/>
              <a:ext cx="216000" cy="144000"/>
            </a:xfrm>
            <a:prstGeom prst="roundRect">
              <a:avLst/>
            </a:prstGeom>
            <a:solidFill>
              <a:srgbClr val="D644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a:p>
          </p:txBody>
        </p:sp>
      </p:grpSp>
      <p:sp>
        <p:nvSpPr>
          <p:cNvPr id="21" name="ZoneTexte 20">
            <a:extLst>
              <a:ext uri="{FF2B5EF4-FFF2-40B4-BE49-F238E27FC236}">
                <a16:creationId xmlns:a16="http://schemas.microsoft.com/office/drawing/2014/main" id="{608018BF-B8D4-93E4-0612-89E13CD87B72}"/>
              </a:ext>
            </a:extLst>
          </p:cNvPr>
          <p:cNvSpPr txBox="1"/>
          <p:nvPr/>
        </p:nvSpPr>
        <p:spPr>
          <a:xfrm>
            <a:off x="1028700" y="1528063"/>
            <a:ext cx="4236068" cy="646331"/>
          </a:xfrm>
          <a:prstGeom prst="rect">
            <a:avLst/>
          </a:prstGeom>
          <a:noFill/>
        </p:spPr>
        <p:txBody>
          <a:bodyPr wrap="square">
            <a:spAutoFit/>
          </a:bodyPr>
          <a:lstStyle/>
          <a:p>
            <a:pPr algn="ctr"/>
            <a:r>
              <a:rPr lang="fr-FR" sz="1200" dirty="0">
                <a:solidFill>
                  <a:schemeClr val="bg2">
                    <a:lumMod val="50000"/>
                  </a:schemeClr>
                </a:solidFill>
              </a:rPr>
              <a:t>Car vous jugez que les </a:t>
            </a:r>
            <a:r>
              <a:rPr lang="fr-FR" sz="1200" b="1" dirty="0">
                <a:solidFill>
                  <a:schemeClr val="bg2">
                    <a:lumMod val="50000"/>
                  </a:schemeClr>
                </a:solidFill>
              </a:rPr>
              <a:t>actions mises en place par ses organisateurs </a:t>
            </a:r>
            <a:r>
              <a:rPr lang="fr-FR" sz="1200" dirty="0">
                <a:solidFill>
                  <a:schemeClr val="bg2">
                    <a:lumMod val="50000"/>
                  </a:schemeClr>
                </a:solidFill>
              </a:rPr>
              <a:t>pour limiter son impact environnemental ne sont pas suffisantes</a:t>
            </a:r>
          </a:p>
        </p:txBody>
      </p:sp>
      <p:sp>
        <p:nvSpPr>
          <p:cNvPr id="23" name="ZoneTexte 22">
            <a:extLst>
              <a:ext uri="{FF2B5EF4-FFF2-40B4-BE49-F238E27FC236}">
                <a16:creationId xmlns:a16="http://schemas.microsoft.com/office/drawing/2014/main" id="{D545CA71-838C-6FFC-FD2E-E3027CEFB3F9}"/>
              </a:ext>
            </a:extLst>
          </p:cNvPr>
          <p:cNvSpPr txBox="1"/>
          <p:nvPr/>
        </p:nvSpPr>
        <p:spPr>
          <a:xfrm>
            <a:off x="6832214" y="1530320"/>
            <a:ext cx="4102486" cy="646331"/>
          </a:xfrm>
          <a:prstGeom prst="rect">
            <a:avLst/>
          </a:prstGeom>
          <a:noFill/>
        </p:spPr>
        <p:txBody>
          <a:bodyPr wrap="square">
            <a:spAutoFit/>
          </a:bodyPr>
          <a:lstStyle/>
          <a:p>
            <a:pPr algn="ctr"/>
            <a:r>
              <a:rPr lang="fr-FR" sz="1200" dirty="0">
                <a:solidFill>
                  <a:schemeClr val="bg2">
                    <a:lumMod val="50000"/>
                  </a:schemeClr>
                </a:solidFill>
              </a:rPr>
              <a:t>Car vous considérez que </a:t>
            </a:r>
            <a:r>
              <a:rPr lang="fr-FR" sz="1200" b="1" dirty="0">
                <a:solidFill>
                  <a:schemeClr val="bg2">
                    <a:lumMod val="50000"/>
                  </a:schemeClr>
                </a:solidFill>
              </a:rPr>
              <a:t>votre déplacement </a:t>
            </a:r>
            <a:r>
              <a:rPr lang="fr-FR" sz="1200" dirty="0">
                <a:solidFill>
                  <a:schemeClr val="bg2">
                    <a:lumMod val="50000"/>
                  </a:schemeClr>
                </a:solidFill>
              </a:rPr>
              <a:t>jusqu'au lieu du spectacle ou du festival aura un impact environnemental trop important</a:t>
            </a:r>
          </a:p>
        </p:txBody>
      </p:sp>
      <p:graphicFrame>
        <p:nvGraphicFramePr>
          <p:cNvPr id="24" name="Graphique 23">
            <a:extLst>
              <a:ext uri="{FF2B5EF4-FFF2-40B4-BE49-F238E27FC236}">
                <a16:creationId xmlns:a16="http://schemas.microsoft.com/office/drawing/2014/main" id="{D50C797A-25AE-333D-049E-50960FD63E3F}"/>
              </a:ext>
            </a:extLst>
          </p:cNvPr>
          <p:cNvGraphicFramePr/>
          <p:nvPr>
            <p:extLst>
              <p:ext uri="{D42A27DB-BD31-4B8C-83A1-F6EECF244321}">
                <p14:modId xmlns:p14="http://schemas.microsoft.com/office/powerpoint/2010/main" val="4006022216"/>
              </p:ext>
            </p:extLst>
          </p:nvPr>
        </p:nvGraphicFramePr>
        <p:xfrm>
          <a:off x="7474853" y="2299116"/>
          <a:ext cx="3755861" cy="1877815"/>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7513708C-B629-384E-E29E-33756A647168}"/>
              </a:ext>
            </a:extLst>
          </p:cNvPr>
          <p:cNvSpPr/>
          <p:nvPr/>
        </p:nvSpPr>
        <p:spPr>
          <a:xfrm>
            <a:off x="9356146" y="2185337"/>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D64449"/>
                </a:solidFill>
              </a:rPr>
              <a:t>Oui : 50%</a:t>
            </a:r>
          </a:p>
        </p:txBody>
      </p:sp>
      <p:sp>
        <p:nvSpPr>
          <p:cNvPr id="26" name="Rectangle 25">
            <a:extLst>
              <a:ext uri="{FF2B5EF4-FFF2-40B4-BE49-F238E27FC236}">
                <a16:creationId xmlns:a16="http://schemas.microsoft.com/office/drawing/2014/main" id="{AF962F55-78E2-27D0-0F8A-FA6401B80392}"/>
              </a:ext>
            </a:extLst>
          </p:cNvPr>
          <p:cNvSpPr/>
          <p:nvPr/>
        </p:nvSpPr>
        <p:spPr>
          <a:xfrm>
            <a:off x="9430714" y="4018134"/>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EAD95"/>
                </a:solidFill>
              </a:rPr>
              <a:t>Non : 49%</a:t>
            </a:r>
          </a:p>
        </p:txBody>
      </p:sp>
      <p:graphicFrame>
        <p:nvGraphicFramePr>
          <p:cNvPr id="27" name="Graphique 26">
            <a:extLst>
              <a:ext uri="{FF2B5EF4-FFF2-40B4-BE49-F238E27FC236}">
                <a16:creationId xmlns:a16="http://schemas.microsoft.com/office/drawing/2014/main" id="{C454617E-2AD3-E99C-538E-536F2D92D9BD}"/>
              </a:ext>
            </a:extLst>
          </p:cNvPr>
          <p:cNvGraphicFramePr/>
          <p:nvPr>
            <p:extLst>
              <p:ext uri="{D42A27DB-BD31-4B8C-83A1-F6EECF244321}">
                <p14:modId xmlns:p14="http://schemas.microsoft.com/office/powerpoint/2010/main" val="1338596026"/>
              </p:ext>
            </p:extLst>
          </p:nvPr>
        </p:nvGraphicFramePr>
        <p:xfrm>
          <a:off x="1137094" y="4747350"/>
          <a:ext cx="3254976" cy="1103581"/>
        </p:xfrm>
        <a:graphic>
          <a:graphicData uri="http://schemas.openxmlformats.org/drawingml/2006/chart">
            <c:chart xmlns:c="http://schemas.openxmlformats.org/drawingml/2006/chart" xmlns:r="http://schemas.openxmlformats.org/officeDocument/2006/relationships" r:id="rId4"/>
          </a:graphicData>
        </a:graphic>
      </p:graphicFrame>
      <p:sp>
        <p:nvSpPr>
          <p:cNvPr id="32" name="ZoneTexte 31">
            <a:extLst>
              <a:ext uri="{FF2B5EF4-FFF2-40B4-BE49-F238E27FC236}">
                <a16:creationId xmlns:a16="http://schemas.microsoft.com/office/drawing/2014/main" id="{4535890A-8818-FEB0-8CAE-3A55B249AB8F}"/>
              </a:ext>
            </a:extLst>
          </p:cNvPr>
          <p:cNvSpPr txBox="1"/>
          <p:nvPr/>
        </p:nvSpPr>
        <p:spPr>
          <a:xfrm>
            <a:off x="3596666" y="6253494"/>
            <a:ext cx="5119496" cy="454054"/>
          </a:xfrm>
          <a:prstGeom prst="rect">
            <a:avLst/>
          </a:prstGeom>
          <a:solidFill>
            <a:srgbClr val="FFCCCC"/>
          </a:solidFill>
        </p:spPr>
        <p:txBody>
          <a:bodyPr wrap="square" rtlCol="0" anchor="ctr">
            <a:noAutofit/>
          </a:bodyPr>
          <a:lstStyle/>
          <a:p>
            <a:r>
              <a:rPr lang="fr-FR" sz="1100" dirty="0">
                <a:solidFill>
                  <a:schemeClr val="bg2">
                    <a:lumMod val="50000"/>
                  </a:schemeClr>
                </a:solidFill>
              </a:rPr>
              <a:t>Au total, </a:t>
            </a:r>
            <a:r>
              <a:rPr lang="fr-FR" sz="1400" b="1" dirty="0">
                <a:solidFill>
                  <a:srgbClr val="D64449"/>
                </a:solidFill>
              </a:rPr>
              <a:t>60%</a:t>
            </a:r>
            <a:r>
              <a:rPr lang="fr-FR" sz="1600" b="1" dirty="0">
                <a:solidFill>
                  <a:srgbClr val="C00000"/>
                </a:solidFill>
              </a:rPr>
              <a:t> </a:t>
            </a:r>
            <a:r>
              <a:rPr lang="fr-FR" sz="1100" dirty="0">
                <a:solidFill>
                  <a:schemeClr val="bg2">
                    <a:lumMod val="50000"/>
                  </a:schemeClr>
                </a:solidFill>
              </a:rPr>
              <a:t>des spectateurs déclarent qu’ils pourraient renoncer à se rendre à un spectacle ou à un festival pour l’une ou l’autre de ces deux raisons</a:t>
            </a:r>
          </a:p>
        </p:txBody>
      </p:sp>
      <p:graphicFrame>
        <p:nvGraphicFramePr>
          <p:cNvPr id="8" name="Graphique 7">
            <a:extLst>
              <a:ext uri="{FF2B5EF4-FFF2-40B4-BE49-F238E27FC236}">
                <a16:creationId xmlns:a16="http://schemas.microsoft.com/office/drawing/2014/main" id="{37DF0A13-FCE0-BC95-C39F-BF66478F15A5}"/>
              </a:ext>
            </a:extLst>
          </p:cNvPr>
          <p:cNvGraphicFramePr/>
          <p:nvPr>
            <p:extLst>
              <p:ext uri="{D42A27DB-BD31-4B8C-83A1-F6EECF244321}">
                <p14:modId xmlns:p14="http://schemas.microsoft.com/office/powerpoint/2010/main" val="3388705250"/>
              </p:ext>
            </p:extLst>
          </p:nvPr>
        </p:nvGraphicFramePr>
        <p:xfrm>
          <a:off x="7480744" y="4747350"/>
          <a:ext cx="3254976" cy="1103581"/>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4">
            <a:extLst>
              <a:ext uri="{FF2B5EF4-FFF2-40B4-BE49-F238E27FC236}">
                <a16:creationId xmlns:a16="http://schemas.microsoft.com/office/drawing/2014/main" id="{A1FE9544-99DD-1919-C50F-3E8F52F7C478}"/>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spTree>
    <p:extLst>
      <p:ext uri="{BB962C8B-B14F-4D97-AF65-F5344CB8AC3E}">
        <p14:creationId xmlns:p14="http://schemas.microsoft.com/office/powerpoint/2010/main" val="1114248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F87F89-CB5A-457F-A7DC-22415A9169D2}"/>
              </a:ext>
            </a:extLst>
          </p:cNvPr>
          <p:cNvSpPr>
            <a:spLocks noGrp="1"/>
          </p:cNvSpPr>
          <p:nvPr>
            <p:ph type="body" sz="quarter" idx="13"/>
          </p:nvPr>
        </p:nvSpPr>
        <p:spPr>
          <a:xfrm>
            <a:off x="889234" y="2613733"/>
            <a:ext cx="7088698" cy="1412983"/>
          </a:xfrm>
        </p:spPr>
        <p:txBody>
          <a:bodyPr/>
          <a:lstStyle/>
          <a:p>
            <a:r>
              <a:rPr lang="fr-FR" dirty="0"/>
              <a:t>Faire société grâce aux spectacles : un vecteur privilégié ?</a:t>
            </a:r>
          </a:p>
        </p:txBody>
      </p:sp>
      <p:pic>
        <p:nvPicPr>
          <p:cNvPr id="4" name="Image 3">
            <a:extLst>
              <a:ext uri="{FF2B5EF4-FFF2-40B4-BE49-F238E27FC236}">
                <a16:creationId xmlns:a16="http://schemas.microsoft.com/office/drawing/2014/main" id="{EF9D53C2-D4D8-795E-E211-1CC7E0A68F61}"/>
              </a:ext>
            </a:extLst>
          </p:cNvPr>
          <p:cNvPicPr>
            <a:picLocks noChangeAspect="1"/>
          </p:cNvPicPr>
          <p:nvPr/>
        </p:nvPicPr>
        <p:blipFill>
          <a:blip r:embed="rId2"/>
          <a:stretch>
            <a:fillRect/>
          </a:stretch>
        </p:blipFill>
        <p:spPr>
          <a:xfrm>
            <a:off x="8503565" y="2030970"/>
            <a:ext cx="2867025" cy="2895600"/>
          </a:xfrm>
          <a:prstGeom prst="rect">
            <a:avLst/>
          </a:prstGeom>
        </p:spPr>
      </p:pic>
    </p:spTree>
    <p:extLst>
      <p:ext uri="{BB962C8B-B14F-4D97-AF65-F5344CB8AC3E}">
        <p14:creationId xmlns:p14="http://schemas.microsoft.com/office/powerpoint/2010/main" val="2858707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28</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quand vous vous rendez à un spectacle ou un festival, cela vous arrive-t-il de… ?</a:t>
            </a:r>
          </a:p>
        </p:txBody>
      </p:sp>
      <p:graphicFrame>
        <p:nvGraphicFramePr>
          <p:cNvPr id="14" name="Graphique 13">
            <a:extLst>
              <a:ext uri="{FF2B5EF4-FFF2-40B4-BE49-F238E27FC236}">
                <a16:creationId xmlns:a16="http://schemas.microsoft.com/office/drawing/2014/main" id="{3A5D55B7-172F-4174-98EE-984646808C90}"/>
              </a:ext>
            </a:extLst>
          </p:cNvPr>
          <p:cNvGraphicFramePr/>
          <p:nvPr>
            <p:extLst>
              <p:ext uri="{D42A27DB-BD31-4B8C-83A1-F6EECF244321}">
                <p14:modId xmlns:p14="http://schemas.microsoft.com/office/powerpoint/2010/main" val="1304294302"/>
              </p:ext>
            </p:extLst>
          </p:nvPr>
        </p:nvGraphicFramePr>
        <p:xfrm>
          <a:off x="176167" y="2109508"/>
          <a:ext cx="3724558" cy="2829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a:extLst>
              <a:ext uri="{FF2B5EF4-FFF2-40B4-BE49-F238E27FC236}">
                <a16:creationId xmlns:a16="http://schemas.microsoft.com/office/drawing/2014/main" id="{4B2D3B79-139B-43BB-B1FA-72D7CFCEB487}"/>
              </a:ext>
            </a:extLst>
          </p:cNvPr>
          <p:cNvCxnSpPr>
            <a:cxnSpLocks/>
          </p:cNvCxnSpPr>
          <p:nvPr/>
        </p:nvCxnSpPr>
        <p:spPr>
          <a:xfrm>
            <a:off x="6186416" y="2231472"/>
            <a:ext cx="0" cy="2440295"/>
          </a:xfrm>
          <a:prstGeom prst="line">
            <a:avLst/>
          </a:prstGeom>
          <a:ln w="12700">
            <a:solidFill>
              <a:schemeClr val="bg2">
                <a:lumMod val="9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2A53B470-4321-4F3F-B820-79AB8596430A}"/>
              </a:ext>
            </a:extLst>
          </p:cNvPr>
          <p:cNvSpPr/>
          <p:nvPr/>
        </p:nvSpPr>
        <p:spPr>
          <a:xfrm>
            <a:off x="1873119" y="1534635"/>
            <a:ext cx="2808579" cy="44840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lumMod val="50000"/>
                  </a:schemeClr>
                </a:solidFill>
              </a:rPr>
              <a:t>Faire partie d'un public avec des gens qui ne vous ressemblent pas </a:t>
            </a:r>
          </a:p>
          <a:p>
            <a:pPr algn="ctr"/>
            <a:r>
              <a:rPr lang="fr-FR" sz="1200" b="1" dirty="0">
                <a:solidFill>
                  <a:schemeClr val="bg2">
                    <a:lumMod val="50000"/>
                  </a:schemeClr>
                </a:solidFill>
              </a:rPr>
              <a:t>(âge, style vestimentaire…)</a:t>
            </a:r>
          </a:p>
        </p:txBody>
      </p:sp>
      <p:sp>
        <p:nvSpPr>
          <p:cNvPr id="9" name="Rectangle 8">
            <a:extLst>
              <a:ext uri="{FF2B5EF4-FFF2-40B4-BE49-F238E27FC236}">
                <a16:creationId xmlns:a16="http://schemas.microsoft.com/office/drawing/2014/main" id="{1BC31832-8305-4DEA-A7AB-9B45A0BAEE18}"/>
              </a:ext>
            </a:extLst>
          </p:cNvPr>
          <p:cNvSpPr/>
          <p:nvPr/>
        </p:nvSpPr>
        <p:spPr>
          <a:xfrm>
            <a:off x="3344959" y="2313391"/>
            <a:ext cx="2098714" cy="713894"/>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3EAD95"/>
                </a:solidFill>
              </a:rPr>
              <a:t>Au moins de temps en temps : 88%</a:t>
            </a:r>
          </a:p>
        </p:txBody>
      </p:sp>
      <p:sp>
        <p:nvSpPr>
          <p:cNvPr id="26" name="Espace réservé du texte 4">
            <a:extLst>
              <a:ext uri="{FF2B5EF4-FFF2-40B4-BE49-F238E27FC236}">
                <a16:creationId xmlns:a16="http://schemas.microsoft.com/office/drawing/2014/main" id="{0CD3E0E1-53C1-43D1-BFEA-0ED2B594F76F}"/>
              </a:ext>
            </a:extLst>
          </p:cNvPr>
          <p:cNvSpPr txBox="1">
            <a:spLocks/>
          </p:cNvSpPr>
          <p:nvPr/>
        </p:nvSpPr>
        <p:spPr>
          <a:xfrm>
            <a:off x="377687" y="261919"/>
            <a:ext cx="11499574"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Lieux de convivialité, les spectacles et festivals sont l’occasion pour les spectateurs de côtoyer des personnes qui ne leur ressemblent pas ou de discuter avec de nouvelles personnes, et ce quels que soient leur âge ou leur catégorie socio-professionnelle</a:t>
            </a:r>
          </a:p>
        </p:txBody>
      </p:sp>
      <p:grpSp>
        <p:nvGrpSpPr>
          <p:cNvPr id="6" name="Groupe 5">
            <a:extLst>
              <a:ext uri="{FF2B5EF4-FFF2-40B4-BE49-F238E27FC236}">
                <a16:creationId xmlns:a16="http://schemas.microsoft.com/office/drawing/2014/main" id="{794D9BAB-6BD7-40AB-971B-C2197CECDA78}"/>
              </a:ext>
            </a:extLst>
          </p:cNvPr>
          <p:cNvGrpSpPr/>
          <p:nvPr/>
        </p:nvGrpSpPr>
        <p:grpSpPr>
          <a:xfrm>
            <a:off x="5592981" y="5577728"/>
            <a:ext cx="2269327" cy="1135832"/>
            <a:chOff x="5376981" y="5582231"/>
            <a:chExt cx="2269327" cy="1135832"/>
          </a:xfrm>
        </p:grpSpPr>
        <p:sp>
          <p:nvSpPr>
            <p:cNvPr id="33" name="Rounded Rectangle 17">
              <a:extLst>
                <a:ext uri="{FF2B5EF4-FFF2-40B4-BE49-F238E27FC236}">
                  <a16:creationId xmlns:a16="http://schemas.microsoft.com/office/drawing/2014/main" id="{01F39B39-DC5D-4240-BDE2-8836A8A55A10}"/>
                </a:ext>
              </a:extLst>
            </p:cNvPr>
            <p:cNvSpPr/>
            <p:nvPr/>
          </p:nvSpPr>
          <p:spPr>
            <a:xfrm>
              <a:off x="5612844" y="5582231"/>
              <a:ext cx="2033464"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3EAD95"/>
                  </a:solidFill>
                </a:rPr>
                <a:t>Souvent</a:t>
              </a:r>
            </a:p>
          </p:txBody>
        </p:sp>
        <p:sp>
          <p:nvSpPr>
            <p:cNvPr id="34" name="Rounded Rectangle 17">
              <a:extLst>
                <a:ext uri="{FF2B5EF4-FFF2-40B4-BE49-F238E27FC236}">
                  <a16:creationId xmlns:a16="http://schemas.microsoft.com/office/drawing/2014/main" id="{C2AF0BA5-DF02-4D26-AB17-71B6A2E1CCEA}"/>
                </a:ext>
              </a:extLst>
            </p:cNvPr>
            <p:cNvSpPr/>
            <p:nvPr/>
          </p:nvSpPr>
          <p:spPr>
            <a:xfrm>
              <a:off x="5612844" y="5842762"/>
              <a:ext cx="1834077"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8ED6C7"/>
                  </a:solidFill>
                </a:rPr>
                <a:t>De temps en temps</a:t>
              </a:r>
            </a:p>
          </p:txBody>
        </p:sp>
        <p:sp>
          <p:nvSpPr>
            <p:cNvPr id="35" name="Rounded Rectangle 17">
              <a:extLst>
                <a:ext uri="{FF2B5EF4-FFF2-40B4-BE49-F238E27FC236}">
                  <a16:creationId xmlns:a16="http://schemas.microsoft.com/office/drawing/2014/main" id="{15445E3E-B22F-4D21-8751-D0155CA87CCA}"/>
                </a:ext>
              </a:extLst>
            </p:cNvPr>
            <p:cNvSpPr/>
            <p:nvPr/>
          </p:nvSpPr>
          <p:spPr>
            <a:xfrm>
              <a:off x="5612844" y="6097492"/>
              <a:ext cx="1834077"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rgbClr val="D64449"/>
                  </a:solidFill>
                </a:rPr>
                <a:t>Jamais</a:t>
              </a:r>
            </a:p>
          </p:txBody>
        </p:sp>
        <p:sp>
          <p:nvSpPr>
            <p:cNvPr id="38" name="Rectangle : coins arrondis 37">
              <a:extLst>
                <a:ext uri="{FF2B5EF4-FFF2-40B4-BE49-F238E27FC236}">
                  <a16:creationId xmlns:a16="http://schemas.microsoft.com/office/drawing/2014/main" id="{FAD56247-C17F-4649-AAE8-A953A012793C}"/>
                </a:ext>
              </a:extLst>
            </p:cNvPr>
            <p:cNvSpPr/>
            <p:nvPr/>
          </p:nvSpPr>
          <p:spPr>
            <a:xfrm>
              <a:off x="5376981" y="5689883"/>
              <a:ext cx="216000" cy="144000"/>
            </a:xfrm>
            <a:prstGeom prst="roundRect">
              <a:avLst/>
            </a:prstGeom>
            <a:solidFill>
              <a:srgbClr val="3EA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5A56E155-1C9C-443D-9865-4DD2D5098DF2}"/>
                </a:ext>
              </a:extLst>
            </p:cNvPr>
            <p:cNvSpPr/>
            <p:nvPr/>
          </p:nvSpPr>
          <p:spPr>
            <a:xfrm>
              <a:off x="5376981" y="5951678"/>
              <a:ext cx="216000" cy="144000"/>
            </a:xfrm>
            <a:prstGeom prst="roundRect">
              <a:avLst/>
            </a:prstGeom>
            <a:solidFill>
              <a:srgbClr val="8BD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Rectangle : coins arrondis 40">
              <a:extLst>
                <a:ext uri="{FF2B5EF4-FFF2-40B4-BE49-F238E27FC236}">
                  <a16:creationId xmlns:a16="http://schemas.microsoft.com/office/drawing/2014/main" id="{8F7E7600-97BF-4C14-8031-DF5AEB8891BF}"/>
                </a:ext>
              </a:extLst>
            </p:cNvPr>
            <p:cNvSpPr/>
            <p:nvPr/>
          </p:nvSpPr>
          <p:spPr>
            <a:xfrm>
              <a:off x="5376981" y="6208936"/>
              <a:ext cx="216000" cy="144000"/>
            </a:xfrm>
            <a:prstGeom prst="roundRect">
              <a:avLst/>
            </a:prstGeom>
            <a:solidFill>
              <a:srgbClr val="D644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Rounded Rectangle 17">
              <a:extLst>
                <a:ext uri="{FF2B5EF4-FFF2-40B4-BE49-F238E27FC236}">
                  <a16:creationId xmlns:a16="http://schemas.microsoft.com/office/drawing/2014/main" id="{7D4D1E19-D8B2-4C33-8A63-B8DB5DA5E898}"/>
                </a:ext>
              </a:extLst>
            </p:cNvPr>
            <p:cNvSpPr/>
            <p:nvPr/>
          </p:nvSpPr>
          <p:spPr>
            <a:xfrm>
              <a:off x="5612844" y="6358023"/>
              <a:ext cx="1867206" cy="360040"/>
            </a:xfrm>
            <a:prstGeom prst="rect">
              <a:avLst/>
            </a:prstGeom>
            <a:no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b="1" kern="0" dirty="0">
                  <a:solidFill>
                    <a:schemeClr val="bg2">
                      <a:lumMod val="75000"/>
                    </a:schemeClr>
                  </a:solidFill>
                </a:rPr>
                <a:t>Ne se prononce pas</a:t>
              </a:r>
            </a:p>
          </p:txBody>
        </p:sp>
        <p:sp>
          <p:nvSpPr>
            <p:cNvPr id="43" name="Rectangle : coins arrondis 42">
              <a:extLst>
                <a:ext uri="{FF2B5EF4-FFF2-40B4-BE49-F238E27FC236}">
                  <a16:creationId xmlns:a16="http://schemas.microsoft.com/office/drawing/2014/main" id="{63182A03-0FD1-4839-BEC7-87C13394241D}"/>
                </a:ext>
              </a:extLst>
            </p:cNvPr>
            <p:cNvSpPr/>
            <p:nvPr/>
          </p:nvSpPr>
          <p:spPr>
            <a:xfrm>
              <a:off x="5376981" y="6470732"/>
              <a:ext cx="216000" cy="144000"/>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aphicFrame>
        <p:nvGraphicFramePr>
          <p:cNvPr id="3" name="Graphique 2">
            <a:extLst>
              <a:ext uri="{FF2B5EF4-FFF2-40B4-BE49-F238E27FC236}">
                <a16:creationId xmlns:a16="http://schemas.microsoft.com/office/drawing/2014/main" id="{B075405C-3364-4AD6-CF54-559EC57F8C22}"/>
              </a:ext>
            </a:extLst>
          </p:cNvPr>
          <p:cNvGraphicFramePr/>
          <p:nvPr>
            <p:extLst>
              <p:ext uri="{D42A27DB-BD31-4B8C-83A1-F6EECF244321}">
                <p14:modId xmlns:p14="http://schemas.microsoft.com/office/powerpoint/2010/main" val="1597428905"/>
              </p:ext>
            </p:extLst>
          </p:nvPr>
        </p:nvGraphicFramePr>
        <p:xfrm>
          <a:off x="5749826" y="2158398"/>
          <a:ext cx="3724558" cy="282924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FBE0221-98CC-00A2-2343-0A52B45EE5AB}"/>
              </a:ext>
            </a:extLst>
          </p:cNvPr>
          <p:cNvSpPr/>
          <p:nvPr/>
        </p:nvSpPr>
        <p:spPr>
          <a:xfrm>
            <a:off x="7446778" y="1549862"/>
            <a:ext cx="2808579" cy="44840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lumMod val="50000"/>
                  </a:schemeClr>
                </a:solidFill>
              </a:rPr>
              <a:t>Discuter / échanger avec des personnes que vous ne connaissiez pas auparavant</a:t>
            </a:r>
          </a:p>
        </p:txBody>
      </p:sp>
      <p:sp>
        <p:nvSpPr>
          <p:cNvPr id="13" name="Rectangle 12">
            <a:extLst>
              <a:ext uri="{FF2B5EF4-FFF2-40B4-BE49-F238E27FC236}">
                <a16:creationId xmlns:a16="http://schemas.microsoft.com/office/drawing/2014/main" id="{8ECDABF7-2DF5-4F74-582F-B1913C50A0D8}"/>
              </a:ext>
            </a:extLst>
          </p:cNvPr>
          <p:cNvSpPr/>
          <p:nvPr/>
        </p:nvSpPr>
        <p:spPr>
          <a:xfrm>
            <a:off x="8884636" y="2313391"/>
            <a:ext cx="2103878" cy="713894"/>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3EAD95"/>
                </a:solidFill>
              </a:rPr>
              <a:t>Au moins de temps en temps : 87%</a:t>
            </a:r>
          </a:p>
        </p:txBody>
      </p:sp>
      <p:graphicFrame>
        <p:nvGraphicFramePr>
          <p:cNvPr id="10" name="Graphique 9">
            <a:extLst>
              <a:ext uri="{FF2B5EF4-FFF2-40B4-BE49-F238E27FC236}">
                <a16:creationId xmlns:a16="http://schemas.microsoft.com/office/drawing/2014/main" id="{AA62EEE0-CBE4-11E8-7B14-8C68D4799623}"/>
              </a:ext>
            </a:extLst>
          </p:cNvPr>
          <p:cNvGraphicFramePr/>
          <p:nvPr>
            <p:extLst>
              <p:ext uri="{D42A27DB-BD31-4B8C-83A1-F6EECF244321}">
                <p14:modId xmlns:p14="http://schemas.microsoft.com/office/powerpoint/2010/main" val="1131514151"/>
              </p:ext>
            </p:extLst>
          </p:nvPr>
        </p:nvGraphicFramePr>
        <p:xfrm>
          <a:off x="2576208" y="3099679"/>
          <a:ext cx="3237932" cy="2193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a:extLst>
              <a:ext uri="{FF2B5EF4-FFF2-40B4-BE49-F238E27FC236}">
                <a16:creationId xmlns:a16="http://schemas.microsoft.com/office/drawing/2014/main" id="{F179C49B-53B7-3C40-C489-D0B9ADDD8939}"/>
              </a:ext>
            </a:extLst>
          </p:cNvPr>
          <p:cNvGraphicFramePr/>
          <p:nvPr>
            <p:extLst>
              <p:ext uri="{D42A27DB-BD31-4B8C-83A1-F6EECF244321}">
                <p14:modId xmlns:p14="http://schemas.microsoft.com/office/powerpoint/2010/main" val="3963441931"/>
              </p:ext>
            </p:extLst>
          </p:nvPr>
        </p:nvGraphicFramePr>
        <p:xfrm>
          <a:off x="8291208" y="3099679"/>
          <a:ext cx="3237932" cy="2193775"/>
        </p:xfrm>
        <a:graphic>
          <a:graphicData uri="http://schemas.openxmlformats.org/drawingml/2006/chart">
            <c:chart xmlns:c="http://schemas.openxmlformats.org/drawingml/2006/chart" xmlns:r="http://schemas.openxmlformats.org/officeDocument/2006/relationships" r:id="rId5"/>
          </a:graphicData>
        </a:graphic>
      </p:graphicFrame>
      <p:sp>
        <p:nvSpPr>
          <p:cNvPr id="16" name="ZoneTexte 15">
            <a:extLst>
              <a:ext uri="{FF2B5EF4-FFF2-40B4-BE49-F238E27FC236}">
                <a16:creationId xmlns:a16="http://schemas.microsoft.com/office/drawing/2014/main" id="{A2DD5CCC-587D-BB62-87CD-512894506B6D}"/>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spTree>
    <p:extLst>
      <p:ext uri="{BB962C8B-B14F-4D97-AF65-F5344CB8AC3E}">
        <p14:creationId xmlns:p14="http://schemas.microsoft.com/office/powerpoint/2010/main" val="21737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177800"/>
            <a:ext cx="11252691" cy="506340"/>
          </a:xfrm>
        </p:spPr>
        <p:txBody>
          <a:bodyPr>
            <a:noAutofit/>
          </a:bodyPr>
          <a:lstStyle/>
          <a:p>
            <a:r>
              <a:rPr lang="fr-FR" sz="1600" dirty="0"/>
              <a:t>Les spectacles et festivals ayant lieu à proximité du lieu d’habitation sont nettement perçus comme ayant un impact positif sur la vie locale, notamment l’animation, l’économie et le tourisme locaux</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29</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Quand vous pensez aux spectacles et aux festivals organisés près de chez vous, estimez-vous qu’ils ont un impact positif, un impact négatif, ou pas d’impact sur…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8" name="Graphique 7">
            <a:extLst>
              <a:ext uri="{FF2B5EF4-FFF2-40B4-BE49-F238E27FC236}">
                <a16:creationId xmlns:a16="http://schemas.microsoft.com/office/drawing/2014/main" id="{3B8B44E7-2110-4B8A-AE08-ED15D6326FF9}"/>
              </a:ext>
            </a:extLst>
          </p:cNvPr>
          <p:cNvGraphicFramePr/>
          <p:nvPr>
            <p:extLst>
              <p:ext uri="{D42A27DB-BD31-4B8C-83A1-F6EECF244321}">
                <p14:modId xmlns:p14="http://schemas.microsoft.com/office/powerpoint/2010/main" val="1478983750"/>
              </p:ext>
            </p:extLst>
          </p:nvPr>
        </p:nvGraphicFramePr>
        <p:xfrm>
          <a:off x="337930" y="1577872"/>
          <a:ext cx="8988950" cy="51994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au 5">
            <a:extLst>
              <a:ext uri="{FF2B5EF4-FFF2-40B4-BE49-F238E27FC236}">
                <a16:creationId xmlns:a16="http://schemas.microsoft.com/office/drawing/2014/main" id="{FFC3E925-A990-420A-8832-ED386E12C558}"/>
              </a:ext>
            </a:extLst>
          </p:cNvPr>
          <p:cNvGraphicFramePr>
            <a:graphicFrameLocks noGrp="1"/>
          </p:cNvGraphicFramePr>
          <p:nvPr>
            <p:extLst>
              <p:ext uri="{D42A27DB-BD31-4B8C-83A1-F6EECF244321}">
                <p14:modId xmlns:p14="http://schemas.microsoft.com/office/powerpoint/2010/main" val="4260285845"/>
              </p:ext>
            </p:extLst>
          </p:nvPr>
        </p:nvGraphicFramePr>
        <p:xfrm>
          <a:off x="9630744" y="1775671"/>
          <a:ext cx="892526" cy="3426642"/>
        </p:xfrm>
        <a:graphic>
          <a:graphicData uri="http://schemas.openxmlformats.org/drawingml/2006/table">
            <a:tbl>
              <a:tblPr firstRow="1" bandRow="1">
                <a:tableStyleId>{5C22544A-7EE6-4342-B048-85BDC9FD1C3A}</a:tableStyleId>
              </a:tblPr>
              <a:tblGrid>
                <a:gridCol w="892526">
                  <a:extLst>
                    <a:ext uri="{9D8B030D-6E8A-4147-A177-3AD203B41FA5}">
                      <a16:colId xmlns:a16="http://schemas.microsoft.com/office/drawing/2014/main" val="3161273150"/>
                    </a:ext>
                  </a:extLst>
                </a:gridCol>
              </a:tblGrid>
              <a:tr h="571107">
                <a:tc>
                  <a:txBody>
                    <a:bodyPr/>
                    <a:lstStyle/>
                    <a:p>
                      <a:pPr algn="ctr" fontAlgn="ctr"/>
                      <a:r>
                        <a:rPr lang="fr-FR" sz="1400" b="1" i="0" u="none" strike="noStrike" dirty="0">
                          <a:solidFill>
                            <a:srgbClr val="3EAD95"/>
                          </a:solidFill>
                          <a:effectLst/>
                          <a:latin typeface="Arial" panose="020B0604020202020204" pitchFamily="34" charset="0"/>
                        </a:rPr>
                        <a:t>77</a:t>
                      </a:r>
                    </a:p>
                  </a:txBody>
                  <a:tcPr marL="9525" marR="9525" marT="9525" marB="0" anchor="ctr">
                    <a:noFill/>
                  </a:tcPr>
                </a:tc>
                <a:extLst>
                  <a:ext uri="{0D108BD9-81ED-4DB2-BD59-A6C34878D82A}">
                    <a16:rowId xmlns:a16="http://schemas.microsoft.com/office/drawing/2014/main" val="2855724378"/>
                  </a:ext>
                </a:extLst>
              </a:tr>
              <a:tr h="571107">
                <a:tc>
                  <a:txBody>
                    <a:bodyPr/>
                    <a:lstStyle/>
                    <a:p>
                      <a:pPr algn="ctr" fontAlgn="ctr"/>
                      <a:r>
                        <a:rPr lang="fr-FR" sz="1400" b="1" i="0" u="none" strike="noStrike">
                          <a:solidFill>
                            <a:srgbClr val="3EAD95"/>
                          </a:solidFill>
                          <a:effectLst/>
                          <a:latin typeface="Arial" panose="020B0604020202020204" pitchFamily="34" charset="0"/>
                        </a:rPr>
                        <a:t>75</a:t>
                      </a:r>
                    </a:p>
                  </a:txBody>
                  <a:tcPr marL="9525" marR="9525" marT="9525" marB="0" anchor="ctr">
                    <a:noFill/>
                  </a:tcPr>
                </a:tc>
                <a:extLst>
                  <a:ext uri="{0D108BD9-81ED-4DB2-BD59-A6C34878D82A}">
                    <a16:rowId xmlns:a16="http://schemas.microsoft.com/office/drawing/2014/main" val="2313969274"/>
                  </a:ext>
                </a:extLst>
              </a:tr>
              <a:tr h="571107">
                <a:tc>
                  <a:txBody>
                    <a:bodyPr/>
                    <a:lstStyle/>
                    <a:p>
                      <a:pPr algn="ctr" fontAlgn="ctr"/>
                      <a:r>
                        <a:rPr lang="fr-FR" sz="1400" b="1" i="0" u="none" strike="noStrike">
                          <a:solidFill>
                            <a:srgbClr val="3EAD95"/>
                          </a:solidFill>
                          <a:effectLst/>
                          <a:latin typeface="Arial" panose="020B0604020202020204" pitchFamily="34" charset="0"/>
                        </a:rPr>
                        <a:t>74</a:t>
                      </a:r>
                    </a:p>
                  </a:txBody>
                  <a:tcPr marL="9525" marR="9525" marT="9525" marB="0" anchor="ctr">
                    <a:noFill/>
                  </a:tcPr>
                </a:tc>
                <a:extLst>
                  <a:ext uri="{0D108BD9-81ED-4DB2-BD59-A6C34878D82A}">
                    <a16:rowId xmlns:a16="http://schemas.microsoft.com/office/drawing/2014/main" val="1115218694"/>
                  </a:ext>
                </a:extLst>
              </a:tr>
              <a:tr h="571107">
                <a:tc>
                  <a:txBody>
                    <a:bodyPr/>
                    <a:lstStyle/>
                    <a:p>
                      <a:pPr algn="ctr" fontAlgn="ctr"/>
                      <a:r>
                        <a:rPr lang="fr-FR" sz="1400" b="1" i="0" u="none" strike="noStrike">
                          <a:solidFill>
                            <a:srgbClr val="3EAD95"/>
                          </a:solidFill>
                          <a:effectLst/>
                          <a:latin typeface="Arial" panose="020B0604020202020204" pitchFamily="34" charset="0"/>
                        </a:rPr>
                        <a:t>73</a:t>
                      </a:r>
                    </a:p>
                  </a:txBody>
                  <a:tcPr marL="9525" marR="9525" marT="9525" marB="0" anchor="ctr">
                    <a:noFill/>
                  </a:tcPr>
                </a:tc>
                <a:extLst>
                  <a:ext uri="{0D108BD9-81ED-4DB2-BD59-A6C34878D82A}">
                    <a16:rowId xmlns:a16="http://schemas.microsoft.com/office/drawing/2014/main" val="211509700"/>
                  </a:ext>
                </a:extLst>
              </a:tr>
              <a:tr h="571107">
                <a:tc>
                  <a:txBody>
                    <a:bodyPr/>
                    <a:lstStyle/>
                    <a:p>
                      <a:pPr algn="ctr" fontAlgn="ctr"/>
                      <a:r>
                        <a:rPr lang="fr-FR" sz="1400" b="1" i="0" u="none" strike="noStrike">
                          <a:solidFill>
                            <a:srgbClr val="3EAD95"/>
                          </a:solidFill>
                          <a:effectLst/>
                          <a:latin typeface="Arial" panose="020B0604020202020204" pitchFamily="34" charset="0"/>
                        </a:rPr>
                        <a:t>68</a:t>
                      </a:r>
                    </a:p>
                  </a:txBody>
                  <a:tcPr marL="9525" marR="9525" marT="9525" marB="0" anchor="ctr">
                    <a:noFill/>
                  </a:tcPr>
                </a:tc>
                <a:extLst>
                  <a:ext uri="{0D108BD9-81ED-4DB2-BD59-A6C34878D82A}">
                    <a16:rowId xmlns:a16="http://schemas.microsoft.com/office/drawing/2014/main" val="2051132369"/>
                  </a:ext>
                </a:extLst>
              </a:tr>
              <a:tr h="571107">
                <a:tc>
                  <a:txBody>
                    <a:bodyPr/>
                    <a:lstStyle/>
                    <a:p>
                      <a:pPr algn="ctr" fontAlgn="ctr"/>
                      <a:r>
                        <a:rPr lang="fr-FR" sz="1400" b="1" i="0" u="none" strike="noStrike" dirty="0">
                          <a:solidFill>
                            <a:srgbClr val="3EAD95"/>
                          </a:solidFill>
                          <a:effectLst/>
                          <a:latin typeface="Arial" panose="020B0604020202020204" pitchFamily="34" charset="0"/>
                        </a:rPr>
                        <a:t>64</a:t>
                      </a:r>
                    </a:p>
                  </a:txBody>
                  <a:tcPr marL="9525" marR="9525" marT="9525" marB="0" anchor="ctr">
                    <a:noFill/>
                  </a:tcPr>
                </a:tc>
                <a:extLst>
                  <a:ext uri="{0D108BD9-81ED-4DB2-BD59-A6C34878D82A}">
                    <a16:rowId xmlns:a16="http://schemas.microsoft.com/office/drawing/2014/main" val="951158277"/>
                  </a:ext>
                </a:extLst>
              </a:tr>
            </a:tbl>
          </a:graphicData>
        </a:graphic>
      </p:graphicFrame>
      <p:sp>
        <p:nvSpPr>
          <p:cNvPr id="4" name="ZoneTexte 3">
            <a:extLst>
              <a:ext uri="{FF2B5EF4-FFF2-40B4-BE49-F238E27FC236}">
                <a16:creationId xmlns:a16="http://schemas.microsoft.com/office/drawing/2014/main" id="{3585DC57-8AC0-B855-F132-1EB723940719}"/>
              </a:ext>
            </a:extLst>
          </p:cNvPr>
          <p:cNvSpPr txBox="1"/>
          <p:nvPr/>
        </p:nvSpPr>
        <p:spPr>
          <a:xfrm>
            <a:off x="9244285" y="1496239"/>
            <a:ext cx="1701881" cy="215444"/>
          </a:xfrm>
          <a:prstGeom prst="rect">
            <a:avLst/>
          </a:prstGeom>
          <a:noFill/>
        </p:spPr>
        <p:txBody>
          <a:bodyPr wrap="square" lIns="0" tIns="0" rIns="0" bIns="0" rtlCol="0">
            <a:spAutoFit/>
          </a:bodyPr>
          <a:lstStyle/>
          <a:p>
            <a:pPr algn="ctr"/>
            <a:r>
              <a:rPr lang="fr-FR" sz="1400" b="1" dirty="0">
                <a:solidFill>
                  <a:srgbClr val="3EAD95"/>
                </a:solidFill>
                <a:latin typeface="Arial" charset="0"/>
                <a:ea typeface="Arial" charset="0"/>
                <a:cs typeface="Arial" charset="0"/>
              </a:rPr>
              <a:t>Un impact positif</a:t>
            </a:r>
          </a:p>
        </p:txBody>
      </p:sp>
      <p:cxnSp>
        <p:nvCxnSpPr>
          <p:cNvPr id="3" name="Connecteur droit 2">
            <a:extLst>
              <a:ext uri="{FF2B5EF4-FFF2-40B4-BE49-F238E27FC236}">
                <a16:creationId xmlns:a16="http://schemas.microsoft.com/office/drawing/2014/main" id="{41499D3C-D7E8-3874-5E4E-DEB8C0238895}"/>
              </a:ext>
            </a:extLst>
          </p:cNvPr>
          <p:cNvCxnSpPr>
            <a:cxnSpLocks/>
          </p:cNvCxnSpPr>
          <p:nvPr/>
        </p:nvCxnSpPr>
        <p:spPr>
          <a:xfrm>
            <a:off x="462993" y="4077801"/>
            <a:ext cx="10982824" cy="0"/>
          </a:xfrm>
          <a:prstGeom prst="line">
            <a:avLst/>
          </a:prstGeom>
          <a:ln w="12700">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Rectangle : coins arrondis 5">
            <a:extLst>
              <a:ext uri="{FF2B5EF4-FFF2-40B4-BE49-F238E27FC236}">
                <a16:creationId xmlns:a16="http://schemas.microsoft.com/office/drawing/2014/main" id="{59A70EFB-E37B-286C-4E9A-443A4F3AEAC3}"/>
              </a:ext>
            </a:extLst>
          </p:cNvPr>
          <p:cNvSpPr/>
          <p:nvPr/>
        </p:nvSpPr>
        <p:spPr>
          <a:xfrm>
            <a:off x="7007088" y="5637603"/>
            <a:ext cx="4285616" cy="885717"/>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chemeClr val="bg2">
                    <a:lumMod val="25000"/>
                  </a:schemeClr>
                </a:solidFill>
              </a:rPr>
              <a:t>D’une manière générale, les </a:t>
            </a:r>
            <a:r>
              <a:rPr lang="fr-FR" sz="1200" b="1" i="1" dirty="0">
                <a:solidFill>
                  <a:schemeClr val="bg2">
                    <a:lumMod val="25000"/>
                  </a:schemeClr>
                </a:solidFill>
              </a:rPr>
              <a:t>50 ans et plus </a:t>
            </a:r>
            <a:r>
              <a:rPr lang="fr-FR" sz="1200" i="1" dirty="0">
                <a:solidFill>
                  <a:schemeClr val="bg2">
                    <a:lumMod val="25000"/>
                  </a:schemeClr>
                </a:solidFill>
              </a:rPr>
              <a:t>et les </a:t>
            </a:r>
            <a:r>
              <a:rPr lang="fr-FR" sz="1200" b="1" i="1" dirty="0">
                <a:solidFill>
                  <a:schemeClr val="bg2">
                    <a:lumMod val="25000"/>
                  </a:schemeClr>
                </a:solidFill>
              </a:rPr>
              <a:t>catégories aisées </a:t>
            </a:r>
            <a:r>
              <a:rPr lang="fr-FR" sz="1200" i="1" dirty="0">
                <a:solidFill>
                  <a:schemeClr val="bg2">
                    <a:lumMod val="25000"/>
                  </a:schemeClr>
                </a:solidFill>
              </a:rPr>
              <a:t>attribuent davantage un impact positif aux spectacles et festivals organisés autour de chez eux</a:t>
            </a:r>
          </a:p>
        </p:txBody>
      </p:sp>
    </p:spTree>
    <p:extLst>
      <p:ext uri="{BB962C8B-B14F-4D97-AF65-F5344CB8AC3E}">
        <p14:creationId xmlns:p14="http://schemas.microsoft.com/office/powerpoint/2010/main" val="85602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p:txBody>
          <a:bodyPr>
            <a:normAutofit lnSpcReduction="10000"/>
          </a:bodyPr>
          <a:lstStyle/>
          <a:p>
            <a:r>
              <a:rPr lang="fr-FR" dirty="0"/>
              <a:t>Méthodologie d’enquête (1/2)</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a:t>
            </a:fld>
            <a:endParaRPr lang="en-US" dirty="0"/>
          </a:p>
        </p:txBody>
      </p:sp>
      <p:sp>
        <p:nvSpPr>
          <p:cNvPr id="5" name="Espace réservé du texte 3">
            <a:extLst>
              <a:ext uri="{FF2B5EF4-FFF2-40B4-BE49-F238E27FC236}">
                <a16:creationId xmlns:a16="http://schemas.microsoft.com/office/drawing/2014/main" id="{F5E350B1-0CFB-474D-B327-39C792734110}"/>
              </a:ext>
            </a:extLst>
          </p:cNvPr>
          <p:cNvSpPr txBox="1">
            <a:spLocks/>
          </p:cNvSpPr>
          <p:nvPr/>
        </p:nvSpPr>
        <p:spPr>
          <a:xfrm>
            <a:off x="1624519" y="1203002"/>
            <a:ext cx="7067247" cy="822798"/>
          </a:xfrm>
          <a:prstGeom prst="rect">
            <a:avLst/>
          </a:prstGeom>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Enquête réalisée </a:t>
            </a:r>
            <a:r>
              <a:rPr lang="fr-FR" sz="1600" b="1" dirty="0">
                <a:solidFill>
                  <a:srgbClr val="3EAD95"/>
                </a:solidFill>
              </a:rPr>
              <a:t>en ligne </a:t>
            </a:r>
            <a:r>
              <a:rPr lang="fr-FR" sz="1600" dirty="0"/>
              <a:t>du </a:t>
            </a:r>
            <a:r>
              <a:rPr lang="fr-FR" sz="1600" b="1" dirty="0">
                <a:solidFill>
                  <a:srgbClr val="3EAD95"/>
                </a:solidFill>
              </a:rPr>
              <a:t>4</a:t>
            </a:r>
            <a:r>
              <a:rPr lang="fr-FR" sz="1600" dirty="0"/>
              <a:t> au </a:t>
            </a:r>
            <a:r>
              <a:rPr lang="fr-FR" sz="1600" b="1" dirty="0">
                <a:solidFill>
                  <a:srgbClr val="3EAD95"/>
                </a:solidFill>
              </a:rPr>
              <a:t>6 décembre </a:t>
            </a:r>
            <a:r>
              <a:rPr lang="fr-FR" sz="1600" dirty="0"/>
              <a:t>2023.</a:t>
            </a:r>
          </a:p>
        </p:txBody>
      </p:sp>
      <p:sp>
        <p:nvSpPr>
          <p:cNvPr id="6" name="Espace réservé du texte 4">
            <a:extLst>
              <a:ext uri="{FF2B5EF4-FFF2-40B4-BE49-F238E27FC236}">
                <a16:creationId xmlns:a16="http://schemas.microsoft.com/office/drawing/2014/main" id="{688B7D86-A6F5-4ACB-8FCA-3556698F4D93}"/>
              </a:ext>
            </a:extLst>
          </p:cNvPr>
          <p:cNvSpPr txBox="1">
            <a:spLocks/>
          </p:cNvSpPr>
          <p:nvPr/>
        </p:nvSpPr>
        <p:spPr>
          <a:xfrm>
            <a:off x="1624518" y="2828317"/>
            <a:ext cx="10058497" cy="822798"/>
          </a:xfrm>
          <a:prstGeom prst="rect">
            <a:avLst/>
          </a:prstGeom>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Échantillon de </a:t>
            </a:r>
            <a:r>
              <a:rPr lang="fr-FR" sz="1600" b="1" dirty="0">
                <a:solidFill>
                  <a:srgbClr val="3EAD95"/>
                </a:solidFill>
              </a:rPr>
              <a:t>1 042</a:t>
            </a:r>
            <a:r>
              <a:rPr lang="fr-FR" sz="1600" dirty="0"/>
              <a:t> personnes, représentatif de la population française âgée de 15 ans et plus.</a:t>
            </a:r>
          </a:p>
        </p:txBody>
      </p:sp>
      <p:sp>
        <p:nvSpPr>
          <p:cNvPr id="8" name="Espace réservé du texte 5">
            <a:extLst>
              <a:ext uri="{FF2B5EF4-FFF2-40B4-BE49-F238E27FC236}">
                <a16:creationId xmlns:a16="http://schemas.microsoft.com/office/drawing/2014/main" id="{1B3B32D5-B4CD-4CB4-9034-F8D82A401FF1}"/>
              </a:ext>
            </a:extLst>
          </p:cNvPr>
          <p:cNvSpPr txBox="1">
            <a:spLocks/>
          </p:cNvSpPr>
          <p:nvPr/>
        </p:nvSpPr>
        <p:spPr>
          <a:xfrm>
            <a:off x="1720398" y="4508006"/>
            <a:ext cx="10184475" cy="822798"/>
          </a:xfrm>
          <a:prstGeom prst="rect">
            <a:avLst/>
          </a:prstGeom>
        </p:spPr>
        <p:txBody>
          <a:bodyPr vert="horz" lIns="0" tIns="0" rIns="0" bIns="0" rtlCol="0"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a:t>Méthode des quotas et redressement appliqués aux variables suivantes :</a:t>
            </a:r>
            <a:r>
              <a:rPr lang="fr-FR" sz="1600" dirty="0">
                <a:solidFill>
                  <a:srgbClr val="FF0000"/>
                </a:solidFill>
              </a:rPr>
              <a:t> </a:t>
            </a:r>
            <a:r>
              <a:rPr lang="fr-FR" sz="1600" dirty="0">
                <a:solidFill>
                  <a:srgbClr val="3EAD95"/>
                </a:solidFill>
              </a:rPr>
              <a:t>sexe, âge, catégorie socioprofessionnelle, région et taille d’agglomération de l’interviewé(e).</a:t>
            </a:r>
          </a:p>
        </p:txBody>
      </p:sp>
      <p:pic>
        <p:nvPicPr>
          <p:cNvPr id="11" name="Picture 18">
            <a:extLst>
              <a:ext uri="{FF2B5EF4-FFF2-40B4-BE49-F238E27FC236}">
                <a16:creationId xmlns:a16="http://schemas.microsoft.com/office/drawing/2014/main" id="{485113A9-C269-4838-8A24-72B24C79A3ED}"/>
              </a:ext>
            </a:extLst>
          </p:cNvPr>
          <p:cNvPicPr>
            <a:picLocks noChangeAspect="1"/>
          </p:cNvPicPr>
          <p:nvPr/>
        </p:nvPicPr>
        <p:blipFill>
          <a:blip r:embed="rId2" cstate="screen">
            <a:duotone>
              <a:prstClr val="black"/>
              <a:srgbClr val="3EAD95">
                <a:tint val="45000"/>
                <a:satMod val="400000"/>
              </a:srgbClr>
            </a:duotone>
            <a:extLst>
              <a:ext uri="{28A0092B-C50C-407E-A947-70E740481C1C}">
                <a14:useLocalDpi xmlns:a14="http://schemas.microsoft.com/office/drawing/2010/main"/>
              </a:ext>
            </a:extLst>
          </a:blip>
          <a:stretch>
            <a:fillRect/>
          </a:stretch>
        </p:blipFill>
        <p:spPr>
          <a:xfrm>
            <a:off x="508984" y="4570509"/>
            <a:ext cx="775618" cy="775618"/>
          </a:xfrm>
          <a:prstGeom prst="rect">
            <a:avLst/>
          </a:prstGeom>
        </p:spPr>
      </p:pic>
      <p:pic>
        <p:nvPicPr>
          <p:cNvPr id="12" name="Picture 35">
            <a:extLst>
              <a:ext uri="{FF2B5EF4-FFF2-40B4-BE49-F238E27FC236}">
                <a16:creationId xmlns:a16="http://schemas.microsoft.com/office/drawing/2014/main" id="{877A0A90-B2B2-4C2A-A83A-C259B0D9D9BB}"/>
              </a:ext>
            </a:extLst>
          </p:cNvPr>
          <p:cNvPicPr>
            <a:picLocks noChangeAspect="1"/>
          </p:cNvPicPr>
          <p:nvPr/>
        </p:nvPicPr>
        <p:blipFill>
          <a:blip r:embed="rId3" cstate="screen">
            <a:duotone>
              <a:prstClr val="black"/>
              <a:srgbClr val="3EAD95">
                <a:tint val="45000"/>
                <a:satMod val="400000"/>
              </a:srgbClr>
            </a:duotone>
            <a:extLst>
              <a:ext uri="{28A0092B-C50C-407E-A947-70E740481C1C}">
                <a14:useLocalDpi xmlns:a14="http://schemas.microsoft.com/office/drawing/2010/main"/>
              </a:ext>
            </a:extLst>
          </a:blip>
          <a:stretch>
            <a:fillRect/>
          </a:stretch>
        </p:blipFill>
        <p:spPr>
          <a:xfrm>
            <a:off x="508984" y="2882228"/>
            <a:ext cx="775618" cy="775618"/>
          </a:xfrm>
          <a:prstGeom prst="rect">
            <a:avLst/>
          </a:prstGeom>
        </p:spPr>
      </p:pic>
      <p:pic>
        <p:nvPicPr>
          <p:cNvPr id="13" name="Image 12">
            <a:extLst>
              <a:ext uri="{FF2B5EF4-FFF2-40B4-BE49-F238E27FC236}">
                <a16:creationId xmlns:a16="http://schemas.microsoft.com/office/drawing/2014/main" id="{BD9EF0CD-7757-4D14-80E3-48E1E9FCCB11}"/>
              </a:ext>
            </a:extLst>
          </p:cNvPr>
          <p:cNvPicPr>
            <a:picLocks noChangeAspect="1"/>
          </p:cNvPicPr>
          <p:nvPr/>
        </p:nvPicPr>
        <p:blipFill>
          <a:blip r:embed="rId4">
            <a:duotone>
              <a:prstClr val="black"/>
              <a:srgbClr val="3EAD95">
                <a:tint val="45000"/>
                <a:satMod val="400000"/>
              </a:srgbClr>
            </a:duotone>
            <a:extLst>
              <a:ext uri="{28A0092B-C50C-407E-A947-70E740481C1C}">
                <a14:useLocalDpi xmlns:a14="http://schemas.microsoft.com/office/drawing/2010/main" val="0"/>
              </a:ext>
            </a:extLst>
          </a:blip>
          <a:stretch>
            <a:fillRect/>
          </a:stretch>
        </p:blipFill>
        <p:spPr>
          <a:xfrm>
            <a:off x="462993" y="1204835"/>
            <a:ext cx="867600" cy="867600"/>
          </a:xfrm>
          <a:prstGeom prst="rect">
            <a:avLst/>
          </a:prstGeom>
        </p:spPr>
      </p:pic>
    </p:spTree>
    <p:extLst>
      <p:ext uri="{BB962C8B-B14F-4D97-AF65-F5344CB8AC3E}">
        <p14:creationId xmlns:p14="http://schemas.microsoft.com/office/powerpoint/2010/main" val="332807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265390"/>
            <a:ext cx="11252691" cy="332688"/>
          </a:xfrm>
        </p:spPr>
        <p:txBody>
          <a:bodyPr>
            <a:noAutofit/>
          </a:bodyPr>
          <a:lstStyle/>
          <a:p>
            <a:r>
              <a:rPr lang="fr-FR" sz="1600" dirty="0"/>
              <a:t>Plus de la moitié des spectateurs indiquent avoir vu les salles et festivals mettre en place des mesures de sécurité et de prévention contre les violences sexistes et sexuelles, une perception moins fréquente chez les femmes</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30</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3"/>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D'après votre expérience personnelle, diriez-vous que les salles de spectacles et/ou festivals que vous avez fréquentés au cours des derniers mois ont mis en place des mesures de sécurité et de prévention des violences sexistes et sexuelles (harcèlement verbal ou physique, attouchements, etc.) ?</a:t>
            </a:r>
          </a:p>
        </p:txBody>
      </p:sp>
      <p:graphicFrame>
        <p:nvGraphicFramePr>
          <p:cNvPr id="3" name="Graphique 2">
            <a:extLst>
              <a:ext uri="{FF2B5EF4-FFF2-40B4-BE49-F238E27FC236}">
                <a16:creationId xmlns:a16="http://schemas.microsoft.com/office/drawing/2014/main" id="{000E41BC-114E-8D52-D568-1B275CDD1109}"/>
              </a:ext>
            </a:extLst>
          </p:cNvPr>
          <p:cNvGraphicFramePr/>
          <p:nvPr/>
        </p:nvGraphicFramePr>
        <p:xfrm>
          <a:off x="367309" y="1465495"/>
          <a:ext cx="6052844" cy="494455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8854EBE-D4FF-A639-D5DE-5E8558280A88}"/>
              </a:ext>
            </a:extLst>
          </p:cNvPr>
          <p:cNvSpPr/>
          <p:nvPr/>
        </p:nvSpPr>
        <p:spPr>
          <a:xfrm>
            <a:off x="942824" y="2067257"/>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3EAD95"/>
                </a:solidFill>
              </a:rPr>
              <a:t>Oui : 58%</a:t>
            </a:r>
          </a:p>
        </p:txBody>
      </p:sp>
      <p:sp>
        <p:nvSpPr>
          <p:cNvPr id="6" name="Rectangle 5">
            <a:extLst>
              <a:ext uri="{FF2B5EF4-FFF2-40B4-BE49-F238E27FC236}">
                <a16:creationId xmlns:a16="http://schemas.microsoft.com/office/drawing/2014/main" id="{44FBCD64-D07A-3EE5-2319-A63D4B2507D0}"/>
              </a:ext>
            </a:extLst>
          </p:cNvPr>
          <p:cNvSpPr/>
          <p:nvPr/>
        </p:nvSpPr>
        <p:spPr>
          <a:xfrm>
            <a:off x="942824" y="3721254"/>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rgbClr val="D64449"/>
                </a:solidFill>
              </a:rPr>
              <a:t>Non : 42%</a:t>
            </a:r>
          </a:p>
        </p:txBody>
      </p:sp>
      <p:grpSp>
        <p:nvGrpSpPr>
          <p:cNvPr id="7" name="Groupe 6">
            <a:extLst>
              <a:ext uri="{FF2B5EF4-FFF2-40B4-BE49-F238E27FC236}">
                <a16:creationId xmlns:a16="http://schemas.microsoft.com/office/drawing/2014/main" id="{487A5925-FF7C-35D6-D013-CAA7CDDE1B62}"/>
              </a:ext>
            </a:extLst>
          </p:cNvPr>
          <p:cNvGrpSpPr/>
          <p:nvPr/>
        </p:nvGrpSpPr>
        <p:grpSpPr>
          <a:xfrm>
            <a:off x="5676983" y="1680738"/>
            <a:ext cx="6052844" cy="4397885"/>
            <a:chOff x="5801556" y="1876197"/>
            <a:chExt cx="5644262" cy="4397885"/>
          </a:xfrm>
        </p:grpSpPr>
        <p:sp>
          <p:nvSpPr>
            <p:cNvPr id="8" name="Rectangle 7">
              <a:extLst>
                <a:ext uri="{FF2B5EF4-FFF2-40B4-BE49-F238E27FC236}">
                  <a16:creationId xmlns:a16="http://schemas.microsoft.com/office/drawing/2014/main" id="{0F314540-405E-D4B8-6FFC-F396267A97EF}"/>
                </a:ext>
              </a:extLst>
            </p:cNvPr>
            <p:cNvSpPr/>
            <p:nvPr/>
          </p:nvSpPr>
          <p:spPr>
            <a:xfrm>
              <a:off x="8032446" y="1876197"/>
              <a:ext cx="1552617" cy="2026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EAD95"/>
                  </a:solidFill>
                </a:rPr>
                <a:t>% Oui</a:t>
              </a:r>
            </a:p>
          </p:txBody>
        </p:sp>
        <p:graphicFrame>
          <p:nvGraphicFramePr>
            <p:cNvPr id="9" name="Graphique 8">
              <a:extLst>
                <a:ext uri="{FF2B5EF4-FFF2-40B4-BE49-F238E27FC236}">
                  <a16:creationId xmlns:a16="http://schemas.microsoft.com/office/drawing/2014/main" id="{41693EA5-ED8A-A7F0-C1E5-BDDCDD3B41FD}"/>
                </a:ext>
              </a:extLst>
            </p:cNvPr>
            <p:cNvGraphicFramePr/>
            <p:nvPr/>
          </p:nvGraphicFramePr>
          <p:xfrm>
            <a:off x="5801556" y="2112468"/>
            <a:ext cx="5644262" cy="416161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F0EBB8A9-D9FA-EBD1-E013-D5CD58B49AF2}"/>
                </a:ext>
              </a:extLst>
            </p:cNvPr>
            <p:cNvSpPr/>
            <p:nvPr/>
          </p:nvSpPr>
          <p:spPr>
            <a:xfrm>
              <a:off x="9230656" y="1876197"/>
              <a:ext cx="1552617" cy="2026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D64449"/>
                  </a:solidFill>
                </a:rPr>
                <a:t>% Non</a:t>
              </a:r>
            </a:p>
          </p:txBody>
        </p:sp>
      </p:grpSp>
      <p:sp>
        <p:nvSpPr>
          <p:cNvPr id="12" name="Rectangle 11">
            <a:extLst>
              <a:ext uri="{FF2B5EF4-FFF2-40B4-BE49-F238E27FC236}">
                <a16:creationId xmlns:a16="http://schemas.microsoft.com/office/drawing/2014/main" id="{C30D0747-1ED1-27E2-16B5-EE32D4264244}"/>
              </a:ext>
            </a:extLst>
          </p:cNvPr>
          <p:cNvSpPr/>
          <p:nvPr/>
        </p:nvSpPr>
        <p:spPr>
          <a:xfrm>
            <a:off x="10990361" y="1602036"/>
            <a:ext cx="786450" cy="36003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2">
                    <a:lumMod val="90000"/>
                  </a:schemeClr>
                </a:solidFill>
              </a:rPr>
              <a:t>% Ne se prononce pas</a:t>
            </a:r>
          </a:p>
        </p:txBody>
      </p:sp>
      <p:sp>
        <p:nvSpPr>
          <p:cNvPr id="13" name="ZoneTexte 12">
            <a:extLst>
              <a:ext uri="{FF2B5EF4-FFF2-40B4-BE49-F238E27FC236}">
                <a16:creationId xmlns:a16="http://schemas.microsoft.com/office/drawing/2014/main" id="{F7928519-04E6-675D-B30B-E1DBCAE7B933}"/>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spTree>
    <p:extLst>
      <p:ext uri="{BB962C8B-B14F-4D97-AF65-F5344CB8AC3E}">
        <p14:creationId xmlns:p14="http://schemas.microsoft.com/office/powerpoint/2010/main" val="71645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462993" y="265390"/>
            <a:ext cx="11252691" cy="332688"/>
          </a:xfrm>
        </p:spPr>
        <p:txBody>
          <a:bodyPr>
            <a:noAutofit/>
          </a:bodyPr>
          <a:lstStyle/>
          <a:p>
            <a:r>
              <a:rPr lang="fr-FR" sz="1600" dirty="0"/>
              <a:t>Près de 3 spectateurs sur 4 indiquent avoir constaté que les salles et festivals qu’ils ont fréquentés récemment ont mis en place des mesures d’accessibilité pour les personnes en situation de handicap</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31</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3"/>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D'après votre expérience personnelle, diriez-vous que les salles de spectacles et/ou festivals que vous avez fréquentés au cours des derniers mois ont mis en place des mesures pour faciliter l'accès aux personnes en situation de handicap ?</a:t>
            </a:r>
          </a:p>
        </p:txBody>
      </p:sp>
      <p:graphicFrame>
        <p:nvGraphicFramePr>
          <p:cNvPr id="3" name="Graphique 2">
            <a:extLst>
              <a:ext uri="{FF2B5EF4-FFF2-40B4-BE49-F238E27FC236}">
                <a16:creationId xmlns:a16="http://schemas.microsoft.com/office/drawing/2014/main" id="{000E41BC-114E-8D52-D568-1B275CDD1109}"/>
              </a:ext>
            </a:extLst>
          </p:cNvPr>
          <p:cNvGraphicFramePr/>
          <p:nvPr/>
        </p:nvGraphicFramePr>
        <p:xfrm>
          <a:off x="860558" y="1538653"/>
          <a:ext cx="8213868" cy="514963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8854EBE-D4FF-A639-D5DE-5E8558280A88}"/>
              </a:ext>
            </a:extLst>
          </p:cNvPr>
          <p:cNvSpPr/>
          <p:nvPr/>
        </p:nvSpPr>
        <p:spPr>
          <a:xfrm>
            <a:off x="7889412" y="2037882"/>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3EAD95"/>
                </a:solidFill>
              </a:rPr>
              <a:t>Oui : 73%</a:t>
            </a:r>
          </a:p>
        </p:txBody>
      </p:sp>
      <p:sp>
        <p:nvSpPr>
          <p:cNvPr id="6" name="Rectangle 5">
            <a:extLst>
              <a:ext uri="{FF2B5EF4-FFF2-40B4-BE49-F238E27FC236}">
                <a16:creationId xmlns:a16="http://schemas.microsoft.com/office/drawing/2014/main" id="{44FBCD64-D07A-3EE5-2319-A63D4B2507D0}"/>
              </a:ext>
            </a:extLst>
          </p:cNvPr>
          <p:cNvSpPr/>
          <p:nvPr/>
        </p:nvSpPr>
        <p:spPr>
          <a:xfrm>
            <a:off x="3506255" y="4959347"/>
            <a:ext cx="180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D64449"/>
                </a:solidFill>
              </a:rPr>
              <a:t>Non : 26%</a:t>
            </a:r>
          </a:p>
        </p:txBody>
      </p:sp>
      <p:sp>
        <p:nvSpPr>
          <p:cNvPr id="7" name="ZoneTexte 6">
            <a:extLst>
              <a:ext uri="{FF2B5EF4-FFF2-40B4-BE49-F238E27FC236}">
                <a16:creationId xmlns:a16="http://schemas.microsoft.com/office/drawing/2014/main" id="{B09DC65B-32E1-17FC-1318-BEA9471894FE}"/>
              </a:ext>
            </a:extLst>
          </p:cNvPr>
          <p:cNvSpPr txBox="1"/>
          <p:nvPr/>
        </p:nvSpPr>
        <p:spPr>
          <a:xfrm>
            <a:off x="3756613" y="6402494"/>
            <a:ext cx="5317813" cy="246221"/>
          </a:xfrm>
          <a:prstGeom prst="rect">
            <a:avLst/>
          </a:prstGeom>
          <a:noFill/>
        </p:spPr>
        <p:txBody>
          <a:bodyPr wrap="square" rtlCol="0">
            <a:noAutofit/>
          </a:bodyPr>
          <a:lstStyle/>
          <a:p>
            <a:r>
              <a:rPr lang="fr-FR" sz="1100" i="1" dirty="0">
                <a:solidFill>
                  <a:schemeClr val="bg2">
                    <a:lumMod val="50000"/>
                  </a:schemeClr>
                </a:solidFill>
              </a:rPr>
              <a:t>Peu de différences sont à noter selon les différentes catégories de population.</a:t>
            </a:r>
          </a:p>
        </p:txBody>
      </p:sp>
      <p:sp>
        <p:nvSpPr>
          <p:cNvPr id="8" name="ZoneTexte 7">
            <a:extLst>
              <a:ext uri="{FF2B5EF4-FFF2-40B4-BE49-F238E27FC236}">
                <a16:creationId xmlns:a16="http://schemas.microsoft.com/office/drawing/2014/main" id="{7FE90ACA-11FC-3ED6-9CFA-BD9CEA915DC4}"/>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Aux personnes ayant déjà assisté à un spectacle ou festival du périmètre PRODISS augmenté, en % -</a:t>
            </a:r>
          </a:p>
        </p:txBody>
      </p:sp>
    </p:spTree>
    <p:extLst>
      <p:ext uri="{BB962C8B-B14F-4D97-AF65-F5344CB8AC3E}">
        <p14:creationId xmlns:p14="http://schemas.microsoft.com/office/powerpoint/2010/main" val="1799412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16">
            <a:extLst>
              <a:ext uri="{FF2B5EF4-FFF2-40B4-BE49-F238E27FC236}">
                <a16:creationId xmlns:a16="http://schemas.microsoft.com/office/drawing/2014/main" id="{94C4D912-C129-41F8-83C5-46C2AD428652}"/>
              </a:ext>
            </a:extLst>
          </p:cNvPr>
          <p:cNvSpPr>
            <a:spLocks noGrp="1"/>
          </p:cNvSpPr>
          <p:nvPr>
            <p:ph type="body" sz="quarter" idx="18"/>
          </p:nvPr>
        </p:nvSpPr>
        <p:spPr/>
        <p:txBody>
          <a:bodyPr>
            <a:normAutofit lnSpcReduction="10000"/>
          </a:bodyPr>
          <a:lstStyle/>
          <a:p>
            <a:r>
              <a:rPr lang="fr-FR" dirty="0"/>
              <a:t>Contacts</a:t>
            </a:r>
          </a:p>
        </p:txBody>
      </p:sp>
      <p:sp>
        <p:nvSpPr>
          <p:cNvPr id="2" name="Espace réservé du texte 1">
            <a:extLst>
              <a:ext uri="{FF2B5EF4-FFF2-40B4-BE49-F238E27FC236}">
                <a16:creationId xmlns:a16="http://schemas.microsoft.com/office/drawing/2014/main" id="{7C01B2EA-934E-4709-B8F4-CF2C94E9A2EA}"/>
              </a:ext>
            </a:extLst>
          </p:cNvPr>
          <p:cNvSpPr>
            <a:spLocks noGrp="1"/>
          </p:cNvSpPr>
          <p:nvPr>
            <p:ph type="body" sz="quarter" idx="19"/>
          </p:nvPr>
        </p:nvSpPr>
        <p:spPr>
          <a:xfrm>
            <a:off x="462996" y="965158"/>
            <a:ext cx="11443058" cy="864846"/>
          </a:xfrm>
        </p:spPr>
        <p:txBody>
          <a:bodyPr>
            <a:normAutofit/>
          </a:bodyPr>
          <a:lstStyle/>
          <a:p>
            <a:pPr marL="0" indent="0">
              <a:buNone/>
            </a:pPr>
            <a:r>
              <a:rPr lang="fr-FR" dirty="0"/>
              <a:t>Merci de noter que toute diffusion de ces résultats doit être accompagnée des éléments techniques suivants :</a:t>
            </a:r>
          </a:p>
          <a:p>
            <a:pPr marL="0" indent="0">
              <a:buNone/>
            </a:pPr>
            <a:r>
              <a:rPr lang="fr-FR" sz="1400" i="1" dirty="0"/>
              <a:t>« Etude réalisée en ligne du 4 au 6 décembre 2023 par Harris Interactive pour le PRODISS auprès d’un échantillon de 1042 personnes représentatives de la population française âgée de 15 ans et plus »</a:t>
            </a:r>
          </a:p>
          <a:p>
            <a:pPr marL="0" indent="0">
              <a:buNone/>
            </a:pPr>
            <a:endParaRPr lang="fr-FR" dirty="0"/>
          </a:p>
        </p:txBody>
      </p:sp>
      <p:sp>
        <p:nvSpPr>
          <p:cNvPr id="20" name="Espace réservé du texte 6">
            <a:extLst>
              <a:ext uri="{FF2B5EF4-FFF2-40B4-BE49-F238E27FC236}">
                <a16:creationId xmlns:a16="http://schemas.microsoft.com/office/drawing/2014/main" id="{5DE8DC67-4A48-46FF-A9EF-B760144E2B92}"/>
              </a:ext>
            </a:extLst>
          </p:cNvPr>
          <p:cNvSpPr txBox="1">
            <a:spLocks/>
          </p:cNvSpPr>
          <p:nvPr/>
        </p:nvSpPr>
        <p:spPr>
          <a:xfrm>
            <a:off x="357242" y="4178046"/>
            <a:ext cx="2106739" cy="224862"/>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3">
                  <a:extLst>
                    <a:ext uri="{A12FA001-AC4F-418D-AE19-62706E023703}">
                      <ahyp:hlinkClr xmlns:ahyp="http://schemas.microsoft.com/office/drawing/2018/hyperlinkcolor" val="tx"/>
                    </a:ext>
                  </a:extLst>
                </a:hlinkClick>
              </a:rPr>
              <a:t>www.harris-interactive.com</a:t>
            </a:r>
            <a:endParaRPr lang="fr-FR" sz="1200" b="0" dirty="0">
              <a:solidFill>
                <a:srgbClr val="4AFBA7"/>
              </a:solidFill>
            </a:endParaRPr>
          </a:p>
        </p:txBody>
      </p:sp>
      <p:sp>
        <p:nvSpPr>
          <p:cNvPr id="21" name="Espace réservé du texte 6">
            <a:extLst>
              <a:ext uri="{FF2B5EF4-FFF2-40B4-BE49-F238E27FC236}">
                <a16:creationId xmlns:a16="http://schemas.microsoft.com/office/drawing/2014/main" id="{0CFF5821-8B5A-49F4-8AB6-89B78484B85B}"/>
              </a:ext>
            </a:extLst>
          </p:cNvPr>
          <p:cNvSpPr txBox="1">
            <a:spLocks/>
          </p:cNvSpPr>
          <p:nvPr/>
        </p:nvSpPr>
        <p:spPr>
          <a:xfrm>
            <a:off x="2377325" y="4182637"/>
            <a:ext cx="1742640" cy="215683"/>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4">
                  <a:extLst>
                    <a:ext uri="{A12FA001-AC4F-418D-AE19-62706E023703}">
                      <ahyp:hlinkClr xmlns:ahyp="http://schemas.microsoft.com/office/drawing/2018/hyperlinkcolor" val="tx"/>
                    </a:ext>
                  </a:extLst>
                </a:hlinkClick>
              </a:rPr>
              <a:t>Facebook</a:t>
            </a:r>
            <a:endParaRPr lang="fr-FR" sz="1200" b="0" dirty="0">
              <a:solidFill>
                <a:srgbClr val="4AFBA7"/>
              </a:solidFill>
              <a:hlinkClick r:id="rId4">
                <a:extLst>
                  <a:ext uri="{A12FA001-AC4F-418D-AE19-62706E023703}">
                    <ahyp:hlinkClr xmlns:ahyp="http://schemas.microsoft.com/office/drawing/2018/hyperlinkcolor" val="tx"/>
                  </a:ext>
                </a:extLst>
              </a:hlinkClick>
            </a:endParaRPr>
          </a:p>
        </p:txBody>
      </p:sp>
      <p:sp>
        <p:nvSpPr>
          <p:cNvPr id="22" name="Espace réservé du texte 6">
            <a:extLst>
              <a:ext uri="{FF2B5EF4-FFF2-40B4-BE49-F238E27FC236}">
                <a16:creationId xmlns:a16="http://schemas.microsoft.com/office/drawing/2014/main" id="{FA2EF2A2-50A6-46E0-AEDB-96588CC45286}"/>
              </a:ext>
            </a:extLst>
          </p:cNvPr>
          <p:cNvSpPr txBox="1">
            <a:spLocks/>
          </p:cNvSpPr>
          <p:nvPr/>
        </p:nvSpPr>
        <p:spPr>
          <a:xfrm>
            <a:off x="4215764" y="4182637"/>
            <a:ext cx="1742640" cy="215683"/>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5">
                  <a:extLst>
                    <a:ext uri="{A12FA001-AC4F-418D-AE19-62706E023703}">
                      <ahyp:hlinkClr xmlns:ahyp="http://schemas.microsoft.com/office/drawing/2018/hyperlinkcolor" val="tx"/>
                    </a:ext>
                  </a:extLst>
                </a:hlinkClick>
              </a:rPr>
              <a:t>Twitter</a:t>
            </a:r>
            <a:endParaRPr lang="fr-FR" sz="1200" b="0" dirty="0">
              <a:solidFill>
                <a:srgbClr val="4AFBA7"/>
              </a:solidFill>
              <a:hlinkClick r:id="rId6">
                <a:extLst>
                  <a:ext uri="{A12FA001-AC4F-418D-AE19-62706E023703}">
                    <ahyp:hlinkClr xmlns:ahyp="http://schemas.microsoft.com/office/drawing/2018/hyperlinkcolor" val="tx"/>
                  </a:ext>
                </a:extLst>
              </a:hlinkClick>
            </a:endParaRPr>
          </a:p>
        </p:txBody>
      </p:sp>
      <p:sp>
        <p:nvSpPr>
          <p:cNvPr id="23" name="Espace réservé du texte 6">
            <a:extLst>
              <a:ext uri="{FF2B5EF4-FFF2-40B4-BE49-F238E27FC236}">
                <a16:creationId xmlns:a16="http://schemas.microsoft.com/office/drawing/2014/main" id="{6B8DFB6F-F46E-43E9-A761-E5C7619EE667}"/>
              </a:ext>
            </a:extLst>
          </p:cNvPr>
          <p:cNvSpPr txBox="1">
            <a:spLocks/>
          </p:cNvSpPr>
          <p:nvPr/>
        </p:nvSpPr>
        <p:spPr>
          <a:xfrm>
            <a:off x="6046835" y="4173456"/>
            <a:ext cx="1742640" cy="234042"/>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7">
                  <a:extLst>
                    <a:ext uri="{A12FA001-AC4F-418D-AE19-62706E023703}">
                      <ahyp:hlinkClr xmlns:ahyp="http://schemas.microsoft.com/office/drawing/2018/hyperlinkcolor" val="tx"/>
                    </a:ext>
                  </a:extLst>
                </a:hlinkClick>
              </a:rPr>
              <a:t>LinkedIn</a:t>
            </a:r>
            <a:endParaRPr lang="fr-FR" sz="1200" b="0" dirty="0">
              <a:solidFill>
                <a:srgbClr val="4AFBA7"/>
              </a:solidFill>
            </a:endParaRPr>
          </a:p>
        </p:txBody>
      </p:sp>
      <p:grpSp>
        <p:nvGrpSpPr>
          <p:cNvPr id="25" name="Groupe 24">
            <a:extLst>
              <a:ext uri="{FF2B5EF4-FFF2-40B4-BE49-F238E27FC236}">
                <a16:creationId xmlns:a16="http://schemas.microsoft.com/office/drawing/2014/main" id="{6D6C17D0-AC3B-49AF-8B8C-7086ACF6DCC4}"/>
              </a:ext>
            </a:extLst>
          </p:cNvPr>
          <p:cNvGrpSpPr/>
          <p:nvPr/>
        </p:nvGrpSpPr>
        <p:grpSpPr>
          <a:xfrm>
            <a:off x="1051442" y="3330923"/>
            <a:ext cx="720000" cy="720000"/>
            <a:chOff x="1412958" y="3887070"/>
            <a:chExt cx="720000" cy="720000"/>
          </a:xfrm>
        </p:grpSpPr>
        <p:pic>
          <p:nvPicPr>
            <p:cNvPr id="26" name="Image 25">
              <a:extLst>
                <a:ext uri="{FF2B5EF4-FFF2-40B4-BE49-F238E27FC236}">
                  <a16:creationId xmlns:a16="http://schemas.microsoft.com/office/drawing/2014/main" id="{3C4A6411-15AD-4B6B-84FA-6C8C3CB284B2}"/>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66932" y="4066736"/>
              <a:ext cx="429470" cy="429470"/>
            </a:xfrm>
            <a:prstGeom prst="rect">
              <a:avLst/>
            </a:prstGeom>
          </p:spPr>
        </p:pic>
        <p:sp>
          <p:nvSpPr>
            <p:cNvPr id="27" name="Ellipse 26">
              <a:extLst>
                <a:ext uri="{FF2B5EF4-FFF2-40B4-BE49-F238E27FC236}">
                  <a16:creationId xmlns:a16="http://schemas.microsoft.com/office/drawing/2014/main" id="{2D5AD8B2-4424-4351-8109-E4A4CE722C76}"/>
                </a:ext>
              </a:extLst>
            </p:cNvPr>
            <p:cNvSpPr/>
            <p:nvPr/>
          </p:nvSpPr>
          <p:spPr>
            <a:xfrm>
              <a:off x="1412958"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8" name="Groupe 27">
            <a:extLst>
              <a:ext uri="{FF2B5EF4-FFF2-40B4-BE49-F238E27FC236}">
                <a16:creationId xmlns:a16="http://schemas.microsoft.com/office/drawing/2014/main" id="{5D103A74-3630-443A-8968-2865D0022B8A}"/>
              </a:ext>
            </a:extLst>
          </p:cNvPr>
          <p:cNvGrpSpPr/>
          <p:nvPr/>
        </p:nvGrpSpPr>
        <p:grpSpPr>
          <a:xfrm>
            <a:off x="2888645" y="3330923"/>
            <a:ext cx="720000" cy="720000"/>
            <a:chOff x="3250161" y="3887070"/>
            <a:chExt cx="720000" cy="720000"/>
          </a:xfrm>
        </p:grpSpPr>
        <p:pic>
          <p:nvPicPr>
            <p:cNvPr id="29" name="Image 28">
              <a:extLst>
                <a:ext uri="{FF2B5EF4-FFF2-40B4-BE49-F238E27FC236}">
                  <a16:creationId xmlns:a16="http://schemas.microsoft.com/office/drawing/2014/main" id="{DA43FA58-AA51-49E1-8213-78985AB3051B}"/>
                </a:ext>
              </a:extLst>
            </p:cNvPr>
            <p:cNvPicPr>
              <a:picLocks noChangeAspect="1"/>
            </p:cNvPicPr>
            <p:nvPr/>
          </p:nvPicPr>
          <p:blipFill rotWithShape="1">
            <a:blip r:embed="rId9">
              <a:extLst>
                <a:ext uri="{28A0092B-C50C-407E-A947-70E740481C1C}">
                  <a14:useLocalDpi xmlns:a14="http://schemas.microsoft.com/office/drawing/2010/main" val="0"/>
                </a:ext>
              </a:extLst>
            </a:blip>
            <a:srcRect l="33744" t="18686" r="34349" b="18781"/>
            <a:stretch/>
          </p:blipFill>
          <p:spPr>
            <a:xfrm>
              <a:off x="3465274" y="3980970"/>
              <a:ext cx="289775" cy="567906"/>
            </a:xfrm>
            <a:prstGeom prst="rect">
              <a:avLst/>
            </a:prstGeom>
          </p:spPr>
        </p:pic>
        <p:sp>
          <p:nvSpPr>
            <p:cNvPr id="30" name="Ellipse 29">
              <a:extLst>
                <a:ext uri="{FF2B5EF4-FFF2-40B4-BE49-F238E27FC236}">
                  <a16:creationId xmlns:a16="http://schemas.microsoft.com/office/drawing/2014/main" id="{54818E58-8A3E-4A04-B998-066E090D9C91}"/>
                </a:ext>
              </a:extLst>
            </p:cNvPr>
            <p:cNvSpPr/>
            <p:nvPr/>
          </p:nvSpPr>
          <p:spPr>
            <a:xfrm>
              <a:off x="3250161"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1" name="Groupe 30">
            <a:extLst>
              <a:ext uri="{FF2B5EF4-FFF2-40B4-BE49-F238E27FC236}">
                <a16:creationId xmlns:a16="http://schemas.microsoft.com/office/drawing/2014/main" id="{9E15EBB7-357B-49BA-9A7F-86B5B234EAC4}"/>
              </a:ext>
            </a:extLst>
          </p:cNvPr>
          <p:cNvGrpSpPr/>
          <p:nvPr/>
        </p:nvGrpSpPr>
        <p:grpSpPr>
          <a:xfrm>
            <a:off x="4727084" y="3330923"/>
            <a:ext cx="720000" cy="720000"/>
            <a:chOff x="5088600" y="3887070"/>
            <a:chExt cx="720000" cy="720000"/>
          </a:xfrm>
        </p:grpSpPr>
        <p:pic>
          <p:nvPicPr>
            <p:cNvPr id="32" name="Image 31">
              <a:extLst>
                <a:ext uri="{FF2B5EF4-FFF2-40B4-BE49-F238E27FC236}">
                  <a16:creationId xmlns:a16="http://schemas.microsoft.com/office/drawing/2014/main" id="{90579E8B-67D2-4C9F-9EDB-F512B141293F}"/>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1187" t="25268" r="20779" b="24586"/>
            <a:stretch/>
          </p:blipFill>
          <p:spPr>
            <a:xfrm>
              <a:off x="5235472" y="4068344"/>
              <a:ext cx="465820" cy="402489"/>
            </a:xfrm>
            <a:prstGeom prst="rect">
              <a:avLst/>
            </a:prstGeom>
          </p:spPr>
        </p:pic>
        <p:sp>
          <p:nvSpPr>
            <p:cNvPr id="33" name="Ellipse 32">
              <a:extLst>
                <a:ext uri="{FF2B5EF4-FFF2-40B4-BE49-F238E27FC236}">
                  <a16:creationId xmlns:a16="http://schemas.microsoft.com/office/drawing/2014/main" id="{A4F6D438-A964-40EE-9F29-FCD55F95F950}"/>
                </a:ext>
              </a:extLst>
            </p:cNvPr>
            <p:cNvSpPr/>
            <p:nvPr/>
          </p:nvSpPr>
          <p:spPr>
            <a:xfrm>
              <a:off x="5088600"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4" name="Groupe 33">
            <a:extLst>
              <a:ext uri="{FF2B5EF4-FFF2-40B4-BE49-F238E27FC236}">
                <a16:creationId xmlns:a16="http://schemas.microsoft.com/office/drawing/2014/main" id="{BD6C4302-0881-4351-A307-5E88595FB8BE}"/>
              </a:ext>
            </a:extLst>
          </p:cNvPr>
          <p:cNvGrpSpPr/>
          <p:nvPr/>
        </p:nvGrpSpPr>
        <p:grpSpPr>
          <a:xfrm>
            <a:off x="6558155" y="3330923"/>
            <a:ext cx="720000" cy="720000"/>
            <a:chOff x="6919671" y="3887070"/>
            <a:chExt cx="720000" cy="720000"/>
          </a:xfrm>
        </p:grpSpPr>
        <p:pic>
          <p:nvPicPr>
            <p:cNvPr id="35" name="Image 34">
              <a:extLst>
                <a:ext uri="{FF2B5EF4-FFF2-40B4-BE49-F238E27FC236}">
                  <a16:creationId xmlns:a16="http://schemas.microsoft.com/office/drawing/2014/main" id="{3B45B65A-D680-43AF-96A6-BFF5B2F70369}"/>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3058" t="23265" r="22809" b="21585"/>
            <a:stretch/>
          </p:blipFill>
          <p:spPr>
            <a:xfrm>
              <a:off x="7084141" y="4056408"/>
              <a:ext cx="408478" cy="416161"/>
            </a:xfrm>
            <a:prstGeom prst="rect">
              <a:avLst/>
            </a:prstGeom>
          </p:spPr>
        </p:pic>
        <p:sp>
          <p:nvSpPr>
            <p:cNvPr id="36" name="Ellipse 35">
              <a:extLst>
                <a:ext uri="{FF2B5EF4-FFF2-40B4-BE49-F238E27FC236}">
                  <a16:creationId xmlns:a16="http://schemas.microsoft.com/office/drawing/2014/main" id="{A4C6A972-EC65-4D66-A41E-5DA48C91CA20}"/>
                </a:ext>
              </a:extLst>
            </p:cNvPr>
            <p:cNvSpPr/>
            <p:nvPr/>
          </p:nvSpPr>
          <p:spPr>
            <a:xfrm>
              <a:off x="6919671"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8" name="Connecteur droit 37">
            <a:extLst>
              <a:ext uri="{FF2B5EF4-FFF2-40B4-BE49-F238E27FC236}">
                <a16:creationId xmlns:a16="http://schemas.microsoft.com/office/drawing/2014/main" id="{5900EBE3-8F07-47CB-BC95-AAB39707F5DE}"/>
              </a:ext>
            </a:extLst>
          </p:cNvPr>
          <p:cNvCxnSpPr>
            <a:cxnSpLocks/>
          </p:cNvCxnSpPr>
          <p:nvPr/>
        </p:nvCxnSpPr>
        <p:spPr>
          <a:xfrm>
            <a:off x="462993" y="2425149"/>
            <a:ext cx="763379" cy="0"/>
          </a:xfrm>
          <a:prstGeom prst="line">
            <a:avLst/>
          </a:prstGeom>
          <a:ln>
            <a:solidFill>
              <a:srgbClr val="4AFBA7"/>
            </a:solidFill>
          </a:ln>
          <a:effectLst/>
        </p:spPr>
        <p:style>
          <a:lnRef idx="2">
            <a:schemeClr val="accent1"/>
          </a:lnRef>
          <a:fillRef idx="0">
            <a:schemeClr val="accent1"/>
          </a:fillRef>
          <a:effectRef idx="1">
            <a:schemeClr val="accent1"/>
          </a:effectRef>
          <a:fontRef idx="minor">
            <a:schemeClr val="tx1"/>
          </a:fontRef>
        </p:style>
      </p:cxnSp>
      <p:sp>
        <p:nvSpPr>
          <p:cNvPr id="37" name="Espace réservé du texte 1">
            <a:extLst>
              <a:ext uri="{FF2B5EF4-FFF2-40B4-BE49-F238E27FC236}">
                <a16:creationId xmlns:a16="http://schemas.microsoft.com/office/drawing/2014/main" id="{ECA4C004-4486-47BE-B5E0-1AE5ED06D79A}"/>
              </a:ext>
            </a:extLst>
          </p:cNvPr>
          <p:cNvSpPr txBox="1">
            <a:spLocks/>
          </p:cNvSpPr>
          <p:nvPr/>
        </p:nvSpPr>
        <p:spPr>
          <a:xfrm>
            <a:off x="462996" y="2804578"/>
            <a:ext cx="11443058" cy="298456"/>
          </a:xfrm>
          <a:prstGeom prst="rect">
            <a:avLst/>
          </a:prstGeom>
        </p:spPr>
        <p:txBody>
          <a:bodyPr vert="horz" lIns="0" tIns="0" rIns="0" bIns="0" rtlCol="0">
            <a:norm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bg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bg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bg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bg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bg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dirty="0"/>
              <a:t>Suivez l’actualité de Harris Interactive sur : </a:t>
            </a:r>
          </a:p>
        </p:txBody>
      </p:sp>
      <p:sp>
        <p:nvSpPr>
          <p:cNvPr id="39" name="Espace réservé du texte 1">
            <a:extLst>
              <a:ext uri="{FF2B5EF4-FFF2-40B4-BE49-F238E27FC236}">
                <a16:creationId xmlns:a16="http://schemas.microsoft.com/office/drawing/2014/main" id="{627E234B-EDC8-47AA-904F-146C0215F39D}"/>
              </a:ext>
            </a:extLst>
          </p:cNvPr>
          <p:cNvSpPr txBox="1">
            <a:spLocks/>
          </p:cNvSpPr>
          <p:nvPr/>
        </p:nvSpPr>
        <p:spPr>
          <a:xfrm>
            <a:off x="462996" y="5039194"/>
            <a:ext cx="11443058" cy="1137803"/>
          </a:xfrm>
          <a:prstGeom prst="rect">
            <a:avLst/>
          </a:prstGeom>
        </p:spPr>
        <p:txBody>
          <a:bodyPr vert="horz" lIns="0" tIns="0" rIns="0" bIns="0" rtlCol="0">
            <a:normAutofit fontScale="92500" lnSpcReduction="10000"/>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bg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bg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bg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bg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bg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t>Contact Harris Interactive :</a:t>
            </a:r>
          </a:p>
          <a:p>
            <a:r>
              <a:rPr lang="fr-FR" sz="1400" dirty="0"/>
              <a:t>Jean-Daniel Lévy – Directeur du département Politique &amp; Opinion – 01 44 87 60 30 – </a:t>
            </a:r>
            <a:r>
              <a:rPr lang="fr-FR" sz="1400" dirty="0">
                <a:solidFill>
                  <a:srgbClr val="4AFBA7"/>
                </a:solidFill>
                <a:hlinkClick r:id="rId12">
                  <a:extLst>
                    <a:ext uri="{A12FA001-AC4F-418D-AE19-62706E023703}">
                      <ahyp:hlinkClr xmlns:ahyp="http://schemas.microsoft.com/office/drawing/2018/hyperlinkcolor" val="tx"/>
                    </a:ext>
                  </a:extLst>
                </a:hlinkClick>
              </a:rPr>
              <a:t>jdlevy@harrisinteractive.fr</a:t>
            </a:r>
            <a:endParaRPr lang="fr-FR" sz="1400" dirty="0">
              <a:solidFill>
                <a:srgbClr val="4AFBA7"/>
              </a:solidFill>
            </a:endParaRPr>
          </a:p>
          <a:p>
            <a:endParaRPr lang="fr-FR" sz="1400" dirty="0">
              <a:solidFill>
                <a:srgbClr val="4AFBA7"/>
              </a:solidFill>
            </a:endParaRPr>
          </a:p>
          <a:p>
            <a:pPr marL="0" indent="0">
              <a:buFont typeface="Arial" panose="020B0604020202020204" pitchFamily="34" charset="0"/>
              <a:buNone/>
            </a:pPr>
            <a:r>
              <a:rPr lang="fr-FR" sz="1600" b="1" dirty="0"/>
              <a:t>Contact média pour le PRODISS :</a:t>
            </a:r>
          </a:p>
          <a:p>
            <a:r>
              <a:rPr lang="fr-FR" sz="1400" dirty="0"/>
              <a:t>Julie </a:t>
            </a:r>
            <a:r>
              <a:rPr lang="fr-FR" sz="1400" dirty="0" err="1"/>
              <a:t>Zemmouche</a:t>
            </a:r>
            <a:r>
              <a:rPr lang="fr-FR" sz="1400" dirty="0"/>
              <a:t> – 07 69 53 77 75 – </a:t>
            </a:r>
            <a:r>
              <a:rPr lang="fr-FR" sz="1400" dirty="0" err="1">
                <a:solidFill>
                  <a:srgbClr val="4AFBA7"/>
                </a:solidFill>
                <a:hlinkClick r:id="rId13"/>
              </a:rPr>
              <a:t>jzemmouche@bonafide.paris</a:t>
            </a:r>
            <a:endParaRPr lang="fr-FR" sz="1400" dirty="0">
              <a:solidFill>
                <a:srgbClr val="4AFBA7"/>
              </a:solidFill>
            </a:endParaRPr>
          </a:p>
          <a:p>
            <a:endParaRPr lang="fr-FR" sz="1400" dirty="0">
              <a:solidFill>
                <a:srgbClr val="4AFBA7"/>
              </a:solidFill>
            </a:endParaRPr>
          </a:p>
          <a:p>
            <a:endParaRPr lang="fr-FR" sz="1400" dirty="0">
              <a:solidFill>
                <a:srgbClr val="4AFBA7"/>
              </a:solidFill>
            </a:endParaRPr>
          </a:p>
        </p:txBody>
      </p:sp>
      <p:cxnSp>
        <p:nvCxnSpPr>
          <p:cNvPr id="40" name="Connecteur droit 39">
            <a:extLst>
              <a:ext uri="{FF2B5EF4-FFF2-40B4-BE49-F238E27FC236}">
                <a16:creationId xmlns:a16="http://schemas.microsoft.com/office/drawing/2014/main" id="{4FDB632F-4D3B-45AF-A832-C6468139874C}"/>
              </a:ext>
            </a:extLst>
          </p:cNvPr>
          <p:cNvCxnSpPr>
            <a:cxnSpLocks/>
          </p:cNvCxnSpPr>
          <p:nvPr/>
        </p:nvCxnSpPr>
        <p:spPr>
          <a:xfrm>
            <a:off x="462993" y="4701814"/>
            <a:ext cx="763379" cy="0"/>
          </a:xfrm>
          <a:prstGeom prst="line">
            <a:avLst/>
          </a:prstGeom>
          <a:ln>
            <a:solidFill>
              <a:srgbClr val="4AFBA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67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p:txBody>
          <a:bodyPr>
            <a:normAutofit lnSpcReduction="10000"/>
          </a:bodyPr>
          <a:lstStyle/>
          <a:p>
            <a:r>
              <a:rPr lang="fr-FR" dirty="0"/>
              <a:t>Méthodologie d’enquête (2/2)</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a:t>
            </a:fld>
            <a:endParaRPr lang="en-US" dirty="0"/>
          </a:p>
        </p:txBody>
      </p:sp>
      <p:sp>
        <p:nvSpPr>
          <p:cNvPr id="9" name="Espace réservé du texte 6">
            <a:extLst>
              <a:ext uri="{FF2B5EF4-FFF2-40B4-BE49-F238E27FC236}">
                <a16:creationId xmlns:a16="http://schemas.microsoft.com/office/drawing/2014/main" id="{F20EBEF5-DDAF-493D-91FF-4F356572C0A2}"/>
              </a:ext>
            </a:extLst>
          </p:cNvPr>
          <p:cNvSpPr txBox="1">
            <a:spLocks/>
          </p:cNvSpPr>
          <p:nvPr/>
        </p:nvSpPr>
        <p:spPr>
          <a:xfrm>
            <a:off x="462994" y="957668"/>
            <a:ext cx="10982824" cy="5364266"/>
          </a:xfrm>
          <a:prstGeom prst="rect">
            <a:avLst/>
          </a:prstGeom>
        </p:spPr>
        <p:txBody>
          <a:bodyPr vert="horz" lIns="0" tIns="0" rIns="0" bIns="0" rtlCol="0"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00"/>
              </a:spcBef>
              <a:buFont typeface="Arial" panose="020B0604020202020204" pitchFamily="34" charset="0"/>
              <a:buNone/>
            </a:pPr>
            <a:r>
              <a:rPr lang="fr-FR" sz="1600" b="1" dirty="0"/>
              <a:t>Aide à la lecture des résultats détaillés</a:t>
            </a:r>
          </a:p>
          <a:p>
            <a:pPr marL="0" indent="0">
              <a:spcBef>
                <a:spcPts val="100"/>
              </a:spcBef>
              <a:buFont typeface="Arial" panose="020B0604020202020204" pitchFamily="34" charset="0"/>
              <a:buNone/>
            </a:pPr>
            <a:endParaRPr lang="fr-FR" sz="1200" dirty="0"/>
          </a:p>
          <a:p>
            <a:pPr marL="561975" indent="-285750">
              <a:spcBef>
                <a:spcPts val="100"/>
              </a:spcBef>
              <a:buFont typeface="Wingdings" panose="05000000000000000000" pitchFamily="2" charset="2"/>
              <a:buChar char="v"/>
            </a:pPr>
            <a:r>
              <a:rPr lang="fr-FR" sz="1200" dirty="0"/>
              <a:t>Les chiffres présentés sont exprimés en pourcentage. Les chiffres en italique sont ceux qui apparaissent significativement au-dessus de la moyenne.</a:t>
            </a:r>
          </a:p>
          <a:p>
            <a:pPr marL="561975" indent="-285750">
              <a:spcBef>
                <a:spcPts val="100"/>
              </a:spcBef>
              <a:buFont typeface="Wingdings" panose="05000000000000000000" pitchFamily="2" charset="2"/>
              <a:buChar char="v"/>
            </a:pPr>
            <a:endParaRPr lang="fr-FR" sz="1200" dirty="0"/>
          </a:p>
          <a:p>
            <a:pPr marL="561975" indent="-285750">
              <a:spcBef>
                <a:spcPts val="100"/>
              </a:spcBef>
              <a:buFont typeface="Wingdings" panose="05000000000000000000" pitchFamily="2" charset="2"/>
              <a:buChar char="v"/>
            </a:pPr>
            <a:r>
              <a:rPr lang="fr-FR" sz="1200" dirty="0"/>
              <a:t>Les rappels sont issus des premières vagues de l’Observatoire du live menées auprès d’échantillons représentatifs de la population française âgée de 15 ans et plus :</a:t>
            </a:r>
          </a:p>
          <a:p>
            <a:pPr marL="954087" lvl="1" indent="-285750">
              <a:spcBef>
                <a:spcPts val="100"/>
              </a:spcBef>
            </a:pPr>
            <a:r>
              <a:rPr lang="fr-FR" sz="1050" i="1" dirty="0"/>
              <a:t>Vague 1 : en septembre 2014, auprès d’un échantillon de 1020 personnes</a:t>
            </a:r>
          </a:p>
          <a:p>
            <a:pPr marL="954087" lvl="1" indent="-285750">
              <a:spcBef>
                <a:spcPts val="100"/>
              </a:spcBef>
            </a:pPr>
            <a:r>
              <a:rPr lang="fr-FR" sz="1050" i="1" dirty="0"/>
              <a:t>Vague 2 : en septembre 2015, auprès d’un échantillon de 1020 personnes</a:t>
            </a:r>
          </a:p>
          <a:p>
            <a:pPr marL="954087" lvl="1" indent="-285750">
              <a:spcBef>
                <a:spcPts val="100"/>
              </a:spcBef>
            </a:pPr>
            <a:r>
              <a:rPr lang="fr-FR" sz="1050" i="1" dirty="0"/>
              <a:t>Vague 3 : en septembre 2016, auprès d’un échantillon de 1005 personnes</a:t>
            </a:r>
          </a:p>
          <a:p>
            <a:pPr marL="954087" lvl="1" indent="-285750">
              <a:spcBef>
                <a:spcPts val="100"/>
              </a:spcBef>
            </a:pPr>
            <a:r>
              <a:rPr lang="fr-FR" sz="1050" i="1" dirty="0"/>
              <a:t>Vague 4 : en septembre 2017, auprès d’un échantillon de 1025 personnes</a:t>
            </a:r>
          </a:p>
          <a:p>
            <a:pPr marL="954087" lvl="1" indent="-285750">
              <a:spcBef>
                <a:spcPts val="100"/>
              </a:spcBef>
            </a:pPr>
            <a:r>
              <a:rPr lang="fr-FR" sz="1050" i="1" dirty="0"/>
              <a:t>Vague 5 : en septembre 2018, auprès d’un échantillon de 1075 personnes</a:t>
            </a:r>
          </a:p>
          <a:p>
            <a:pPr marL="954087" lvl="1" indent="-285750">
              <a:spcBef>
                <a:spcPts val="100"/>
              </a:spcBef>
            </a:pPr>
            <a:r>
              <a:rPr lang="fr-FR" sz="1050" i="1" dirty="0"/>
              <a:t>Vague 6 : en septembre 2019, auprès d’un échantillon de 1000 personnes</a:t>
            </a:r>
          </a:p>
          <a:p>
            <a:pPr marL="954087" lvl="1" indent="-285750">
              <a:spcBef>
                <a:spcPts val="100"/>
              </a:spcBef>
            </a:pPr>
            <a:r>
              <a:rPr lang="fr-FR" sz="1050" i="1" dirty="0"/>
              <a:t>Vague 7* : en septembre 2020, auprès d’un échantillon de 1046 personnes</a:t>
            </a:r>
          </a:p>
          <a:p>
            <a:pPr marL="954087" lvl="1" indent="-285750">
              <a:spcBef>
                <a:spcPts val="100"/>
              </a:spcBef>
            </a:pPr>
            <a:r>
              <a:rPr lang="fr-FR" sz="1050" i="1" dirty="0"/>
              <a:t>Vague 8 : en septembre 2022, auprès d’un échantillon de 1010 personnes</a:t>
            </a:r>
          </a:p>
          <a:p>
            <a:pPr marL="561975" indent="-285750">
              <a:spcBef>
                <a:spcPts val="100"/>
              </a:spcBef>
              <a:buFont typeface="Wingdings" panose="05000000000000000000" pitchFamily="2" charset="2"/>
              <a:buChar char="v"/>
            </a:pPr>
            <a:endParaRPr lang="fr-FR" sz="1200" dirty="0">
              <a:latin typeface="Arial" charset="0"/>
              <a:ea typeface="Arial" charset="0"/>
              <a:cs typeface="Arial" charset="0"/>
            </a:endParaRPr>
          </a:p>
          <a:p>
            <a:pPr marL="561975" indent="-285750">
              <a:spcBef>
                <a:spcPts val="100"/>
              </a:spcBef>
              <a:buFont typeface="Wingdings" panose="05000000000000000000" pitchFamily="2" charset="2"/>
              <a:buChar char="v"/>
            </a:pPr>
            <a:r>
              <a:rPr lang="fr-FR" sz="1200" dirty="0">
                <a:latin typeface="Arial" charset="0"/>
                <a:ea typeface="Arial" charset="0"/>
                <a:cs typeface="Arial" charset="0"/>
              </a:rPr>
              <a:t>Dans ce rapport, sauf indication contraire, les « spectacles et festivals » désignent ceux qui appartiennent au </a:t>
            </a:r>
            <a:r>
              <a:rPr lang="fr-FR" sz="1200" b="1" dirty="0">
                <a:latin typeface="Arial" charset="0"/>
                <a:ea typeface="Arial" charset="0"/>
                <a:cs typeface="Arial" charset="0"/>
              </a:rPr>
              <a:t>périmètre PRODISS augmenté**</a:t>
            </a:r>
            <a:r>
              <a:rPr lang="fr-FR" sz="1200" dirty="0">
                <a:latin typeface="Arial" charset="0"/>
                <a:ea typeface="Arial" charset="0"/>
                <a:cs typeface="Arial" charset="0"/>
              </a:rPr>
              <a:t>, à savoir </a:t>
            </a:r>
            <a:r>
              <a:rPr lang="fr-FR" sz="1200" dirty="0"/>
              <a:t>les types de spectacles et festivals suivants : </a:t>
            </a:r>
          </a:p>
          <a:p>
            <a:pPr marL="1020762" lvl="2" algn="just">
              <a:spcBef>
                <a:spcPts val="100"/>
              </a:spcBef>
            </a:pPr>
            <a:r>
              <a:rPr lang="fr-FR" sz="1050" i="1" dirty="0"/>
              <a:t>Musique (hors opéra et musique classique)</a:t>
            </a:r>
          </a:p>
          <a:p>
            <a:pPr marL="1020762" lvl="2" algn="just">
              <a:spcBef>
                <a:spcPts val="100"/>
              </a:spcBef>
            </a:pPr>
            <a:r>
              <a:rPr lang="fr-FR" sz="1050" i="1" dirty="0"/>
              <a:t>Humour</a:t>
            </a:r>
          </a:p>
          <a:p>
            <a:pPr marL="1020762" lvl="2" algn="just">
              <a:spcBef>
                <a:spcPts val="100"/>
              </a:spcBef>
            </a:pPr>
            <a:r>
              <a:rPr lang="fr-FR" sz="1050" i="1" dirty="0"/>
              <a:t>Comédies musicales</a:t>
            </a:r>
          </a:p>
          <a:p>
            <a:pPr marL="1020762" lvl="2" algn="just">
              <a:spcBef>
                <a:spcPts val="100"/>
              </a:spcBef>
            </a:pPr>
            <a:r>
              <a:rPr lang="fr-FR" sz="1050" i="1" dirty="0"/>
              <a:t>Théâtre (inclus depuis cette année dans le périmètre)</a:t>
            </a:r>
          </a:p>
          <a:p>
            <a:pPr marL="1020762" lvl="2" algn="just">
              <a:spcBef>
                <a:spcPts val="100"/>
              </a:spcBef>
            </a:pPr>
            <a:r>
              <a:rPr lang="fr-FR" sz="1050" i="1" dirty="0"/>
              <a:t>Cabarets (inclus depuis cette année dans le périmètre)</a:t>
            </a:r>
            <a:endParaRPr lang="fr-FR" sz="1200" i="1" dirty="0"/>
          </a:p>
          <a:p>
            <a:pPr marL="561975" indent="-285750">
              <a:spcBef>
                <a:spcPts val="100"/>
              </a:spcBef>
              <a:buFont typeface="Wingdings" panose="05000000000000000000" pitchFamily="2" charset="2"/>
              <a:buChar char="v"/>
            </a:pPr>
            <a:endParaRPr lang="fr-FR" sz="1050" dirty="0"/>
          </a:p>
        </p:txBody>
      </p:sp>
      <p:pic>
        <p:nvPicPr>
          <p:cNvPr id="10" name="Picture 4">
            <a:extLst>
              <a:ext uri="{FF2B5EF4-FFF2-40B4-BE49-F238E27FC236}">
                <a16:creationId xmlns:a16="http://schemas.microsoft.com/office/drawing/2014/main" id="{80B056F7-6B3D-4F5C-A81F-9CE2CA958C4A}"/>
              </a:ext>
            </a:extLst>
          </p:cNvPr>
          <p:cNvPicPr>
            <a:picLocks noChangeAspect="1"/>
          </p:cNvPicPr>
          <p:nvPr/>
        </p:nvPicPr>
        <p:blipFill>
          <a:blip r:embed="rId2" cstate="screen">
            <a:duotone>
              <a:prstClr val="black"/>
              <a:srgbClr val="3EAD95">
                <a:tint val="45000"/>
                <a:satMod val="400000"/>
              </a:srgbClr>
            </a:duotone>
            <a:extLst>
              <a:ext uri="{28A0092B-C50C-407E-A947-70E740481C1C}">
                <a14:useLocalDpi xmlns:a14="http://schemas.microsoft.com/office/drawing/2010/main"/>
              </a:ext>
            </a:extLst>
          </a:blip>
          <a:stretch>
            <a:fillRect/>
          </a:stretch>
        </p:blipFill>
        <p:spPr>
          <a:xfrm>
            <a:off x="8161536" y="595051"/>
            <a:ext cx="775618" cy="775618"/>
          </a:xfrm>
          <a:prstGeom prst="rect">
            <a:avLst/>
          </a:prstGeom>
        </p:spPr>
      </p:pic>
      <p:sp>
        <p:nvSpPr>
          <p:cNvPr id="21" name="Rectangle 20">
            <a:extLst>
              <a:ext uri="{FF2B5EF4-FFF2-40B4-BE49-F238E27FC236}">
                <a16:creationId xmlns:a16="http://schemas.microsoft.com/office/drawing/2014/main" id="{28073C5E-3676-425C-B007-66732920AC33}"/>
              </a:ext>
            </a:extLst>
          </p:cNvPr>
          <p:cNvSpPr/>
          <p:nvPr/>
        </p:nvSpPr>
        <p:spPr>
          <a:xfrm>
            <a:off x="2944536" y="5828589"/>
            <a:ext cx="8380602" cy="784830"/>
          </a:xfrm>
          <a:prstGeom prst="rect">
            <a:avLst/>
          </a:prstGeom>
        </p:spPr>
        <p:txBody>
          <a:bodyPr wrap="square">
            <a:spAutoFit/>
          </a:bodyPr>
          <a:lstStyle/>
          <a:p>
            <a:pPr algn="just"/>
            <a:r>
              <a:rPr lang="fr-FR" sz="900" i="1" dirty="0">
                <a:latin typeface="Arial" charset="0"/>
                <a:cs typeface="Arial" charset="0"/>
              </a:rPr>
              <a:t>*La vague 7 ayant été réalisée pendant la crise sanitaire, les questions barométriques ont été aménagées pour tenir compte de ce contexte exceptionnel. C’est pourquoi les rappels issus de cette vague ne sont pas présentés.</a:t>
            </a:r>
          </a:p>
          <a:p>
            <a:pPr algn="just"/>
            <a:endParaRPr lang="fr-FR" sz="900" i="1" dirty="0">
              <a:latin typeface="Arial" charset="0"/>
              <a:cs typeface="Arial" charset="0"/>
            </a:endParaRPr>
          </a:p>
          <a:p>
            <a:pPr algn="just"/>
            <a:r>
              <a:rPr lang="fr-FR" sz="900" b="1" i="1" dirty="0">
                <a:latin typeface="Arial" charset="0"/>
                <a:cs typeface="Arial" charset="0"/>
              </a:rPr>
              <a:t>**Le 1er janvier 2024, le PRODISS s’est transformé pour devenir l’Organisation professionnelle du spectacle vivant privé, issue du rapprochement avec le Syndicat National du Théâtre Privé ((SNDTP) et le Syndicat National des Cabarets, Music-halls et Lieux de Création (CAMULC).</a:t>
            </a:r>
          </a:p>
        </p:txBody>
      </p:sp>
    </p:spTree>
    <p:extLst>
      <p:ext uri="{BB962C8B-B14F-4D97-AF65-F5344CB8AC3E}">
        <p14:creationId xmlns:p14="http://schemas.microsoft.com/office/powerpoint/2010/main" val="21442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p:txBody>
          <a:bodyPr>
            <a:normAutofit lnSpcReduction="10000"/>
          </a:bodyPr>
          <a:lstStyle/>
          <a:p>
            <a:r>
              <a:rPr lang="fr-FR" dirty="0"/>
              <a:t>Intervalle de confiance</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5</a:t>
            </a:fld>
            <a:endParaRPr lang="en-US" dirty="0"/>
          </a:p>
        </p:txBody>
      </p:sp>
      <p:sp>
        <p:nvSpPr>
          <p:cNvPr id="5" name="Rectangle 3">
            <a:extLst>
              <a:ext uri="{FF2B5EF4-FFF2-40B4-BE49-F238E27FC236}">
                <a16:creationId xmlns:a16="http://schemas.microsoft.com/office/drawing/2014/main" id="{C5FCE487-785E-40EA-9A1C-5F91D7D36C5D}"/>
              </a:ext>
            </a:extLst>
          </p:cNvPr>
          <p:cNvSpPr>
            <a:spLocks noChangeArrowheads="1"/>
          </p:cNvSpPr>
          <p:nvPr/>
        </p:nvSpPr>
        <p:spPr bwMode="auto">
          <a:xfrm>
            <a:off x="2990334" y="6218863"/>
            <a:ext cx="81148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fr-FR" sz="1100" b="1" i="1" u="sng" dirty="0">
                <a:solidFill>
                  <a:schemeClr val="bg2">
                    <a:lumMod val="25000"/>
                  </a:schemeClr>
                </a:solidFill>
                <a:ea typeface="Calibri" panose="020F0502020204030204" pitchFamily="34" charset="0"/>
                <a:cs typeface="Calibri" panose="020F0502020204030204" pitchFamily="34" charset="0"/>
              </a:rPr>
              <a:t>Note de lecture</a:t>
            </a:r>
            <a:r>
              <a:rPr lang="fr-FR" altLang="fr-FR" sz="1100" dirty="0">
                <a:solidFill>
                  <a:schemeClr val="bg2">
                    <a:lumMod val="25000"/>
                  </a:schemeClr>
                </a:solidFill>
                <a:ea typeface="Calibri" panose="020F0502020204030204" pitchFamily="34" charset="0"/>
                <a:cs typeface="Calibri" panose="020F0502020204030204" pitchFamily="34" charset="0"/>
              </a:rPr>
              <a:t> : </a:t>
            </a:r>
            <a:r>
              <a:rPr lang="fr-FR" altLang="fr-FR" sz="1100" b="1" dirty="0">
                <a:solidFill>
                  <a:schemeClr val="bg2">
                    <a:lumMod val="25000"/>
                  </a:schemeClr>
                </a:solidFill>
                <a:ea typeface="Calibri" panose="020F0502020204030204" pitchFamily="34" charset="0"/>
                <a:cs typeface="Calibri" panose="020F0502020204030204" pitchFamily="34" charset="0"/>
              </a:rPr>
              <a:t>dans le cas d’un échantillon de 1 000 personnes</a:t>
            </a:r>
            <a:r>
              <a:rPr lang="fr-FR" altLang="fr-FR" sz="1100" dirty="0">
                <a:solidFill>
                  <a:schemeClr val="bg2">
                    <a:lumMod val="25000"/>
                  </a:schemeClr>
                </a:solidFill>
                <a:ea typeface="Calibri" panose="020F0502020204030204" pitchFamily="34" charset="0"/>
                <a:cs typeface="Calibri" panose="020F0502020204030204" pitchFamily="34" charset="0"/>
              </a:rPr>
              <a:t>, si le pourcentage mesuré est de 10%, la marge d’erreur est égale à 1,8. Il y a donc 95% de chance que le pourcentage réel soit compris entre 8,2% et 11,8% (plus ou moins 1,8 points).</a:t>
            </a:r>
            <a:endParaRPr lang="fr-FR" altLang="fr-FR" sz="1100" dirty="0">
              <a:solidFill>
                <a:schemeClr val="bg2">
                  <a:lumMod val="25000"/>
                </a:schemeClr>
              </a:solidFill>
            </a:endParaRPr>
          </a:p>
        </p:txBody>
      </p:sp>
      <p:graphicFrame>
        <p:nvGraphicFramePr>
          <p:cNvPr id="6" name="Tableau 5">
            <a:extLst>
              <a:ext uri="{FF2B5EF4-FFF2-40B4-BE49-F238E27FC236}">
                <a16:creationId xmlns:a16="http://schemas.microsoft.com/office/drawing/2014/main" id="{21213178-90D0-4378-A26A-8566B31D1E63}"/>
              </a:ext>
            </a:extLst>
          </p:cNvPr>
          <p:cNvGraphicFramePr>
            <a:graphicFrameLocks noGrp="1"/>
          </p:cNvGraphicFramePr>
          <p:nvPr/>
        </p:nvGraphicFramePr>
        <p:xfrm>
          <a:off x="243415" y="1819750"/>
          <a:ext cx="11716958" cy="4072798"/>
        </p:xfrm>
        <a:graphic>
          <a:graphicData uri="http://schemas.openxmlformats.org/drawingml/2006/table">
            <a:tbl>
              <a:tblPr/>
              <a:tblGrid>
                <a:gridCol w="2203082">
                  <a:extLst>
                    <a:ext uri="{9D8B030D-6E8A-4147-A177-3AD203B41FA5}">
                      <a16:colId xmlns:a16="http://schemas.microsoft.com/office/drawing/2014/main" val="20000"/>
                    </a:ext>
                  </a:extLst>
                </a:gridCol>
                <a:gridCol w="1585646">
                  <a:extLst>
                    <a:ext uri="{9D8B030D-6E8A-4147-A177-3AD203B41FA5}">
                      <a16:colId xmlns:a16="http://schemas.microsoft.com/office/drawing/2014/main" val="20001"/>
                    </a:ext>
                  </a:extLst>
                </a:gridCol>
                <a:gridCol w="1585646">
                  <a:extLst>
                    <a:ext uri="{9D8B030D-6E8A-4147-A177-3AD203B41FA5}">
                      <a16:colId xmlns:a16="http://schemas.microsoft.com/office/drawing/2014/main" val="20002"/>
                    </a:ext>
                  </a:extLst>
                </a:gridCol>
                <a:gridCol w="1585646">
                  <a:extLst>
                    <a:ext uri="{9D8B030D-6E8A-4147-A177-3AD203B41FA5}">
                      <a16:colId xmlns:a16="http://schemas.microsoft.com/office/drawing/2014/main" val="20003"/>
                    </a:ext>
                  </a:extLst>
                </a:gridCol>
                <a:gridCol w="1585646">
                  <a:extLst>
                    <a:ext uri="{9D8B030D-6E8A-4147-A177-3AD203B41FA5}">
                      <a16:colId xmlns:a16="http://schemas.microsoft.com/office/drawing/2014/main" val="20004"/>
                    </a:ext>
                  </a:extLst>
                </a:gridCol>
                <a:gridCol w="1585646">
                  <a:extLst>
                    <a:ext uri="{9D8B030D-6E8A-4147-A177-3AD203B41FA5}">
                      <a16:colId xmlns:a16="http://schemas.microsoft.com/office/drawing/2014/main" val="20005"/>
                    </a:ext>
                  </a:extLst>
                </a:gridCol>
                <a:gridCol w="1585646">
                  <a:extLst>
                    <a:ext uri="{9D8B030D-6E8A-4147-A177-3AD203B41FA5}">
                      <a16:colId xmlns:a16="http://schemas.microsoft.com/office/drawing/2014/main" val="20006"/>
                    </a:ext>
                  </a:extLst>
                </a:gridCol>
              </a:tblGrid>
              <a:tr h="285466">
                <a:tc>
                  <a:txBody>
                    <a:bodyPr/>
                    <a:lstStyle/>
                    <a:p>
                      <a:pPr algn="l" fontAlgn="ctr"/>
                      <a:r>
                        <a:rPr lang="fr-FR" sz="1100" b="1" i="0" u="none" strike="noStrike" dirty="0">
                          <a:solidFill>
                            <a:srgbClr val="FFFFFF"/>
                          </a:solidFill>
                          <a:effectLst/>
                          <a:latin typeface="+mn-lt"/>
                        </a:rPr>
                        <a:t>Taille de l’échantillon</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5% ou 95%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10% ou 90%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20% ou 80%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30% ou 70%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40% ou 60%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50%</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extLst>
                  <a:ext uri="{0D108BD9-81ED-4DB2-BD59-A6C34878D82A}">
                    <a16:rowId xmlns:a16="http://schemas.microsoft.com/office/drawing/2014/main" val="10000"/>
                  </a:ext>
                </a:extLst>
              </a:tr>
              <a:tr h="315611">
                <a:tc>
                  <a:txBody>
                    <a:bodyPr/>
                    <a:lstStyle/>
                    <a:p>
                      <a:pPr algn="l" fontAlgn="ctr"/>
                      <a:r>
                        <a:rPr lang="fr-FR" sz="1100" b="0" i="0" u="none" strike="noStrike" dirty="0">
                          <a:solidFill>
                            <a:srgbClr val="000000"/>
                          </a:solidFill>
                          <a:effectLst/>
                          <a:latin typeface="+mn-lt"/>
                        </a:rPr>
                        <a:t>100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6,0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8,0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9,2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9,8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10</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1"/>
                  </a:ext>
                </a:extLst>
              </a:tr>
              <a:tr h="315611">
                <a:tc>
                  <a:txBody>
                    <a:bodyPr/>
                    <a:lstStyle/>
                    <a:p>
                      <a:pPr algn="l" fontAlgn="ctr"/>
                      <a:r>
                        <a:rPr lang="fr-FR" sz="1100" b="0" i="0" u="none" strike="noStrike" dirty="0">
                          <a:solidFill>
                            <a:srgbClr val="000000"/>
                          </a:solidFill>
                          <a:effectLst/>
                          <a:latin typeface="+mn-lt"/>
                        </a:rPr>
                        <a:t>200 interviews </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5,7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6,5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6,9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7,1</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2"/>
                  </a:ext>
                </a:extLst>
              </a:tr>
              <a:tr h="315611">
                <a:tc>
                  <a:txBody>
                    <a:bodyPr/>
                    <a:lstStyle/>
                    <a:p>
                      <a:pPr algn="l" fontAlgn="ctr"/>
                      <a:r>
                        <a:rPr lang="fr-FR" sz="1100" b="0" i="0" u="none" strike="noStrike" dirty="0">
                          <a:solidFill>
                            <a:srgbClr val="000000"/>
                          </a:solidFill>
                          <a:effectLst/>
                          <a:latin typeface="+mn-lt"/>
                        </a:rPr>
                        <a:t>300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5,3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5,7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5,8</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3"/>
                  </a:ext>
                </a:extLst>
              </a:tr>
              <a:tr h="315611">
                <a:tc>
                  <a:txBody>
                    <a:bodyPr/>
                    <a:lstStyle/>
                    <a:p>
                      <a:pPr algn="l" fontAlgn="ctr"/>
                      <a:r>
                        <a:rPr lang="fr-FR" sz="1100" b="0" i="0" u="none" strike="noStrike" dirty="0">
                          <a:solidFill>
                            <a:srgbClr val="000000"/>
                          </a:solidFill>
                          <a:effectLst/>
                          <a:latin typeface="+mn-lt"/>
                        </a:rPr>
                        <a:t>400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4,6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4,9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5,0</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4"/>
                  </a:ext>
                </a:extLst>
              </a:tr>
              <a:tr h="315611">
                <a:tc>
                  <a:txBody>
                    <a:bodyPr/>
                    <a:lstStyle/>
                    <a:p>
                      <a:pPr algn="l" fontAlgn="ctr"/>
                      <a:r>
                        <a:rPr lang="fr-FR" sz="1100" b="0" i="0" u="none" strike="noStrike" dirty="0">
                          <a:solidFill>
                            <a:srgbClr val="000000"/>
                          </a:solidFill>
                          <a:effectLst/>
                          <a:latin typeface="+mn-lt"/>
                        </a:rPr>
                        <a:t>500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a:solidFill>
                            <a:srgbClr val="000000"/>
                          </a:solidFill>
                          <a:effectLst/>
                          <a:latin typeface="+mn-lt"/>
                        </a:rPr>
                        <a:t>3,6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a:solidFill>
                            <a:srgbClr val="000000"/>
                          </a:solidFill>
                          <a:effectLst/>
                          <a:latin typeface="+mn-lt"/>
                        </a:rPr>
                        <a:t>4,1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a:solidFill>
                            <a:srgbClr val="000000"/>
                          </a:solidFill>
                          <a:effectLst/>
                          <a:latin typeface="+mn-lt"/>
                        </a:rPr>
                        <a:t>4,4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4,5</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5"/>
                  </a:ext>
                </a:extLst>
              </a:tr>
              <a:tr h="315611">
                <a:tc>
                  <a:txBody>
                    <a:bodyPr/>
                    <a:lstStyle/>
                    <a:p>
                      <a:pPr algn="l" fontAlgn="ctr"/>
                      <a:r>
                        <a:rPr lang="fr-FR" sz="1100" b="0" i="0" u="none" strike="noStrike" dirty="0">
                          <a:solidFill>
                            <a:srgbClr val="000000"/>
                          </a:solidFill>
                          <a:effectLst/>
                          <a:latin typeface="+mn-lt"/>
                        </a:rPr>
                        <a:t>600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4,1</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6"/>
                  </a:ext>
                </a:extLst>
              </a:tr>
              <a:tr h="315611">
                <a:tc>
                  <a:txBody>
                    <a:bodyPr/>
                    <a:lstStyle/>
                    <a:p>
                      <a:pPr algn="l" fontAlgn="ctr"/>
                      <a:r>
                        <a:rPr lang="fr-FR" sz="1100" b="0" i="0" u="none" strike="noStrike" dirty="0">
                          <a:solidFill>
                            <a:srgbClr val="000000"/>
                          </a:solidFill>
                          <a:effectLst/>
                          <a:latin typeface="+mn-lt"/>
                        </a:rPr>
                        <a:t>800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3,5</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7"/>
                  </a:ext>
                </a:extLst>
              </a:tr>
              <a:tr h="315611">
                <a:tc>
                  <a:txBody>
                    <a:bodyPr/>
                    <a:lstStyle/>
                    <a:p>
                      <a:pPr algn="l" fontAlgn="ctr"/>
                      <a:r>
                        <a:rPr lang="fr-FR" sz="1100" b="0" i="0" u="none" strike="noStrike" dirty="0">
                          <a:solidFill>
                            <a:srgbClr val="000000"/>
                          </a:solidFill>
                          <a:effectLst/>
                          <a:latin typeface="+mn-lt"/>
                        </a:rPr>
                        <a:t>1 000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3,1</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8"/>
                  </a:ext>
                </a:extLst>
              </a:tr>
              <a:tr h="315611">
                <a:tc>
                  <a:txBody>
                    <a:bodyPr/>
                    <a:lstStyle/>
                    <a:p>
                      <a:pPr algn="l" fontAlgn="ctr"/>
                      <a:r>
                        <a:rPr lang="fr-FR" sz="1100" b="0" i="0" u="none" strike="noStrike" dirty="0">
                          <a:solidFill>
                            <a:srgbClr val="000000"/>
                          </a:solidFill>
                          <a:effectLst/>
                          <a:latin typeface="+mn-lt"/>
                        </a:rPr>
                        <a:t>2 000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2,3</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9"/>
                  </a:ext>
                </a:extLst>
              </a:tr>
              <a:tr h="315611">
                <a:tc>
                  <a:txBody>
                    <a:bodyPr/>
                    <a:lstStyle/>
                    <a:p>
                      <a:pPr algn="l" fontAlgn="ctr"/>
                      <a:r>
                        <a:rPr lang="fr-FR" sz="1100" b="0" i="0" u="none" strike="noStrike" dirty="0">
                          <a:solidFill>
                            <a:srgbClr val="000000"/>
                          </a:solidFill>
                          <a:effectLst/>
                          <a:latin typeface="+mn-lt"/>
                        </a:rPr>
                        <a:t>3 000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0,8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10"/>
                  </a:ext>
                </a:extLst>
              </a:tr>
              <a:tr h="315611">
                <a:tc>
                  <a:txBody>
                    <a:bodyPr/>
                    <a:lstStyle/>
                    <a:p>
                      <a:pPr algn="l" fontAlgn="ctr"/>
                      <a:r>
                        <a:rPr lang="fr-FR" sz="1100" b="0" i="0" u="none" strike="noStrike" dirty="0">
                          <a:solidFill>
                            <a:srgbClr val="000000"/>
                          </a:solidFill>
                          <a:effectLst/>
                          <a:latin typeface="+mn-lt"/>
                        </a:rPr>
                        <a:t>4 000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0,7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0,9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1,6</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11"/>
                  </a:ext>
                </a:extLst>
              </a:tr>
              <a:tr h="315611">
                <a:tc>
                  <a:txBody>
                    <a:bodyPr/>
                    <a:lstStyle/>
                    <a:p>
                      <a:pPr algn="l" fontAlgn="ctr"/>
                      <a:r>
                        <a:rPr lang="fr-FR" sz="1100" b="0" i="0" u="none" strike="noStrike" kern="1200" dirty="0">
                          <a:solidFill>
                            <a:srgbClr val="000000"/>
                          </a:solidFill>
                          <a:effectLst/>
                          <a:latin typeface="+mn-lt"/>
                          <a:ea typeface="+mn-ea"/>
                          <a:cs typeface="+mn-cs"/>
                        </a:rPr>
                        <a:t>6 000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0,6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0,8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1,4</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8" name="Espace réservé du texte 3">
            <a:extLst>
              <a:ext uri="{FF2B5EF4-FFF2-40B4-BE49-F238E27FC236}">
                <a16:creationId xmlns:a16="http://schemas.microsoft.com/office/drawing/2014/main" id="{56AA5CEC-BBEA-4FCB-A4D2-B304C6180D71}"/>
              </a:ext>
            </a:extLst>
          </p:cNvPr>
          <p:cNvSpPr txBox="1">
            <a:spLocks/>
          </p:cNvSpPr>
          <p:nvPr/>
        </p:nvSpPr>
        <p:spPr>
          <a:xfrm>
            <a:off x="451645" y="914177"/>
            <a:ext cx="11387429" cy="822798"/>
          </a:xfrm>
          <a:prstGeom prst="rect">
            <a:avLst/>
          </a:prstGeom>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100" dirty="0">
                <a:solidFill>
                  <a:schemeClr val="bg2">
                    <a:lumMod val="25000"/>
                  </a:schemeClr>
                </a:solidFill>
              </a:rPr>
              <a:t>L’intervalle de confiance (parfois appelé « marge d’erreur ») permet de déterminer la confiance qui peut être attribuée à une valeur, en prenant en compte la valeur observée et la taille de l’échantillon. Si le calcul de l’intervalle de confiance concerne les sondages réalisés avec la méthode aléatoire, il est communément admis qu’il est proche pour les sondages réalisés avec la méthode des quotas.</a:t>
            </a:r>
          </a:p>
        </p:txBody>
      </p:sp>
      <p:sp>
        <p:nvSpPr>
          <p:cNvPr id="9" name="Rectangle 8">
            <a:extLst>
              <a:ext uri="{FF2B5EF4-FFF2-40B4-BE49-F238E27FC236}">
                <a16:creationId xmlns:a16="http://schemas.microsoft.com/office/drawing/2014/main" id="{0E302914-781E-4AAD-8350-F4426D61A8A1}"/>
              </a:ext>
            </a:extLst>
          </p:cNvPr>
          <p:cNvSpPr/>
          <p:nvPr/>
        </p:nvSpPr>
        <p:spPr>
          <a:xfrm>
            <a:off x="243415" y="4297702"/>
            <a:ext cx="11728748" cy="322217"/>
          </a:xfrm>
          <a:prstGeom prst="rect">
            <a:avLst/>
          </a:prstGeom>
          <a:noFill/>
          <a:ln w="38100">
            <a:solidFill>
              <a:srgbClr val="0B525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426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F87F89-CB5A-457F-A7DC-22415A9169D2}"/>
              </a:ext>
            </a:extLst>
          </p:cNvPr>
          <p:cNvSpPr>
            <a:spLocks noGrp="1"/>
          </p:cNvSpPr>
          <p:nvPr>
            <p:ph type="body" sz="quarter" idx="13"/>
          </p:nvPr>
        </p:nvSpPr>
        <p:spPr>
          <a:xfrm>
            <a:off x="405313" y="2742975"/>
            <a:ext cx="8333144" cy="1629000"/>
          </a:xfrm>
        </p:spPr>
        <p:txBody>
          <a:bodyPr/>
          <a:lstStyle/>
          <a:p>
            <a:r>
              <a:rPr lang="fr-FR" dirty="0"/>
              <a:t>Associés à des émotions à la fois fortes et positives, les spectacles jouissent d’une image toujours aussi favorable</a:t>
            </a:r>
          </a:p>
        </p:txBody>
      </p:sp>
      <p:pic>
        <p:nvPicPr>
          <p:cNvPr id="2" name="Image 1">
            <a:extLst>
              <a:ext uri="{FF2B5EF4-FFF2-40B4-BE49-F238E27FC236}">
                <a16:creationId xmlns:a16="http://schemas.microsoft.com/office/drawing/2014/main" id="{C96A3196-8C62-A364-A56D-EE0B34BE2BE0}"/>
              </a:ext>
            </a:extLst>
          </p:cNvPr>
          <p:cNvPicPr>
            <a:picLocks noChangeAspect="1"/>
          </p:cNvPicPr>
          <p:nvPr/>
        </p:nvPicPr>
        <p:blipFill>
          <a:blip r:embed="rId2"/>
          <a:stretch>
            <a:fillRect/>
          </a:stretch>
        </p:blipFill>
        <p:spPr>
          <a:xfrm>
            <a:off x="8738457" y="1396291"/>
            <a:ext cx="2867025" cy="2895600"/>
          </a:xfrm>
          <a:prstGeom prst="rect">
            <a:avLst/>
          </a:prstGeom>
        </p:spPr>
      </p:pic>
    </p:spTree>
    <p:extLst>
      <p:ext uri="{BB962C8B-B14F-4D97-AF65-F5344CB8AC3E}">
        <p14:creationId xmlns:p14="http://schemas.microsoft.com/office/powerpoint/2010/main" val="176435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Police, conception&#10;&#10;Description générée automatiquement">
            <a:extLst>
              <a:ext uri="{FF2B5EF4-FFF2-40B4-BE49-F238E27FC236}">
                <a16:creationId xmlns:a16="http://schemas.microsoft.com/office/drawing/2014/main" id="{35AD6B69-E3CD-1F85-5CB0-86A6C7D8E23D}"/>
              </a:ext>
            </a:extLst>
          </p:cNvPr>
          <p:cNvPicPr>
            <a:picLocks noChangeAspect="1"/>
          </p:cNvPicPr>
          <p:nvPr/>
        </p:nvPicPr>
        <p:blipFill rotWithShape="1">
          <a:blip r:embed="rId2"/>
          <a:srcRect t="13034" b="16369"/>
          <a:stretch/>
        </p:blipFill>
        <p:spPr>
          <a:xfrm>
            <a:off x="490112" y="2301136"/>
            <a:ext cx="8358540" cy="2661310"/>
          </a:xfrm>
          <a:prstGeom prst="rect">
            <a:avLst/>
          </a:prstGeom>
        </p:spPr>
      </p:pic>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a:xfrm>
            <a:off x="199293" y="280550"/>
            <a:ext cx="11765600" cy="332688"/>
          </a:xfrm>
        </p:spPr>
        <p:txBody>
          <a:bodyPr>
            <a:noAutofit/>
          </a:bodyPr>
          <a:lstStyle/>
          <a:p>
            <a:r>
              <a:rPr lang="fr-FR" sz="1600" dirty="0"/>
              <a:t>Comme l’an dernier, à l’idée d’une sortie au spectacle, les Français évoquent pour beaucoup les émotions que cela suscite en eux (joie, plaisir, bonheur…) et mentionnent souvent la convivialité associée à ces événements</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7</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Quand vous pensez à une sortie au spectacle, quels sont tous les mots, toutes les idées, toutes les impressions qui vous viennent à l’esprit ?</a:t>
            </a:r>
          </a:p>
        </p:txBody>
      </p:sp>
      <p:sp>
        <p:nvSpPr>
          <p:cNvPr id="13" name="ZoneTexte 12">
            <a:extLst>
              <a:ext uri="{FF2B5EF4-FFF2-40B4-BE49-F238E27FC236}">
                <a16:creationId xmlns:a16="http://schemas.microsoft.com/office/drawing/2014/main" id="{1EFFD049-3801-4524-94F7-C32AB87FF4DC}"/>
              </a:ext>
            </a:extLst>
          </p:cNvPr>
          <p:cNvSpPr txBox="1"/>
          <p:nvPr/>
        </p:nvSpPr>
        <p:spPr>
          <a:xfrm>
            <a:off x="-4007" y="1196754"/>
            <a:ext cx="3986460" cy="233596"/>
          </a:xfrm>
          <a:prstGeom prst="rect">
            <a:avLst/>
          </a:prstGeom>
          <a:noFill/>
        </p:spPr>
        <p:txBody>
          <a:bodyPr wrap="square" rtlCol="0">
            <a:noAutofit/>
          </a:bodyPr>
          <a:lstStyle/>
          <a:p>
            <a:r>
              <a:rPr lang="fr-FR" sz="1000" dirty="0">
                <a:solidFill>
                  <a:schemeClr val="bg2">
                    <a:lumMod val="25000"/>
                  </a:schemeClr>
                </a:solidFill>
              </a:rPr>
              <a:t>- A tous - </a:t>
            </a:r>
          </a:p>
        </p:txBody>
      </p:sp>
      <p:sp>
        <p:nvSpPr>
          <p:cNvPr id="8" name="Rectangle à coins arrondis 12">
            <a:extLst>
              <a:ext uri="{FF2B5EF4-FFF2-40B4-BE49-F238E27FC236}">
                <a16:creationId xmlns:a16="http://schemas.microsoft.com/office/drawing/2014/main" id="{C9795257-45B4-7CDD-E875-25465B6E1D25}"/>
              </a:ext>
            </a:extLst>
          </p:cNvPr>
          <p:cNvSpPr/>
          <p:nvPr/>
        </p:nvSpPr>
        <p:spPr>
          <a:xfrm>
            <a:off x="9683140" y="4070225"/>
            <a:ext cx="1908712" cy="760838"/>
          </a:xfrm>
          <a:prstGeom prst="wedgeRoundRectCallout">
            <a:avLst>
              <a:gd name="adj1" fmla="val -78085"/>
              <a:gd name="adj2" fmla="val -76181"/>
              <a:gd name="adj3" fmla="val 16667"/>
            </a:avLst>
          </a:prstGeom>
          <a:solidFill>
            <a:schemeClr val="accent1">
              <a:lumMod val="75000"/>
              <a:lumOff val="25000"/>
              <a:alpha val="85000"/>
            </a:scheme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chemeClr val="bg2">
                    <a:lumMod val="10000"/>
                  </a:schemeClr>
                </a:solidFill>
              </a:rPr>
              <a:t>«  Magie, féerie, musique, ambiance… »</a:t>
            </a:r>
          </a:p>
        </p:txBody>
      </p:sp>
      <p:sp>
        <p:nvSpPr>
          <p:cNvPr id="9" name="Rectangle à coins arrondis 18">
            <a:extLst>
              <a:ext uri="{FF2B5EF4-FFF2-40B4-BE49-F238E27FC236}">
                <a16:creationId xmlns:a16="http://schemas.microsoft.com/office/drawing/2014/main" id="{1C1CB149-FEC5-9FDE-4BA5-449F3FCAAD08}"/>
              </a:ext>
            </a:extLst>
          </p:cNvPr>
          <p:cNvSpPr/>
          <p:nvPr/>
        </p:nvSpPr>
        <p:spPr>
          <a:xfrm>
            <a:off x="4749979" y="5104264"/>
            <a:ext cx="3349179" cy="780796"/>
          </a:xfrm>
          <a:prstGeom prst="wedgeRoundRectCallout">
            <a:avLst>
              <a:gd name="adj1" fmla="val -13123"/>
              <a:gd name="adj2" fmla="val -73595"/>
              <a:gd name="adj3" fmla="val 16667"/>
            </a:avLst>
          </a:prstGeom>
          <a:solidFill>
            <a:srgbClr val="3EAD95">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200" i="1" dirty="0">
                <a:solidFill>
                  <a:schemeClr val="bg2">
                    <a:lumMod val="10000"/>
                  </a:schemeClr>
                </a:solidFill>
              </a:rPr>
              <a:t>« Sorties en famille, spectacles en couple… »</a:t>
            </a:r>
          </a:p>
        </p:txBody>
      </p:sp>
      <p:sp>
        <p:nvSpPr>
          <p:cNvPr id="10" name="Rectangle à coins arrondis 19">
            <a:extLst>
              <a:ext uri="{FF2B5EF4-FFF2-40B4-BE49-F238E27FC236}">
                <a16:creationId xmlns:a16="http://schemas.microsoft.com/office/drawing/2014/main" id="{7C0DBAE8-0A97-ECFC-DD4A-C2696D5214A0}"/>
              </a:ext>
            </a:extLst>
          </p:cNvPr>
          <p:cNvSpPr/>
          <p:nvPr/>
        </p:nvSpPr>
        <p:spPr>
          <a:xfrm>
            <a:off x="4618114" y="1431751"/>
            <a:ext cx="3134881" cy="691873"/>
          </a:xfrm>
          <a:prstGeom prst="wedgeRoundRectCallout">
            <a:avLst>
              <a:gd name="adj1" fmla="val 3977"/>
              <a:gd name="adj2" fmla="val 109969"/>
              <a:gd name="adj3" fmla="val 16667"/>
            </a:avLst>
          </a:prstGeom>
          <a:solidFill>
            <a:srgbClr val="39B4BE"/>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200" i="1" dirty="0">
                <a:solidFill>
                  <a:schemeClr val="bg2">
                    <a:lumMod val="10000"/>
                  </a:schemeClr>
                </a:solidFill>
              </a:rPr>
              <a:t>«  Concert, théâtre, rencontres »</a:t>
            </a:r>
          </a:p>
        </p:txBody>
      </p:sp>
      <p:sp>
        <p:nvSpPr>
          <p:cNvPr id="12" name="Rectangle à coins arrondis 18">
            <a:extLst>
              <a:ext uri="{FF2B5EF4-FFF2-40B4-BE49-F238E27FC236}">
                <a16:creationId xmlns:a16="http://schemas.microsoft.com/office/drawing/2014/main" id="{32398A76-4CFB-5CCE-9070-9CCA5C86BCAA}"/>
              </a:ext>
            </a:extLst>
          </p:cNvPr>
          <p:cNvSpPr/>
          <p:nvPr/>
        </p:nvSpPr>
        <p:spPr>
          <a:xfrm>
            <a:off x="490112" y="1670955"/>
            <a:ext cx="3392069" cy="810736"/>
          </a:xfrm>
          <a:prstGeom prst="wedgeRoundRectCallout">
            <a:avLst>
              <a:gd name="adj1" fmla="val -3413"/>
              <a:gd name="adj2" fmla="val 84367"/>
              <a:gd name="adj3" fmla="val 16667"/>
            </a:avLst>
          </a:prstGeom>
          <a:solidFill>
            <a:srgbClr val="3EAD95">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200" i="1" dirty="0">
                <a:solidFill>
                  <a:schemeClr val="bg2">
                    <a:lumMod val="10000"/>
                  </a:schemeClr>
                </a:solidFill>
              </a:rPr>
              <a:t>« Sortie, divertissement, soirée, détente, rires, enthousiasme, décors, acteurs, plaisir… »</a:t>
            </a:r>
          </a:p>
        </p:txBody>
      </p:sp>
      <p:sp>
        <p:nvSpPr>
          <p:cNvPr id="17" name="Rectangle à coins arrondis 9">
            <a:extLst>
              <a:ext uri="{FF2B5EF4-FFF2-40B4-BE49-F238E27FC236}">
                <a16:creationId xmlns:a16="http://schemas.microsoft.com/office/drawing/2014/main" id="{5D452E56-F4D5-E1F3-9C12-6557F7942C14}"/>
              </a:ext>
            </a:extLst>
          </p:cNvPr>
          <p:cNvSpPr/>
          <p:nvPr/>
        </p:nvSpPr>
        <p:spPr>
          <a:xfrm>
            <a:off x="1104029" y="4556942"/>
            <a:ext cx="1528755" cy="744606"/>
          </a:xfrm>
          <a:prstGeom prst="wedgeRoundRectCallout">
            <a:avLst>
              <a:gd name="adj1" fmla="val -71645"/>
              <a:gd name="adj2" fmla="val -16268"/>
              <a:gd name="adj3" fmla="val 16667"/>
            </a:avLst>
          </a:prstGeom>
          <a:solidFill>
            <a:srgbClr val="C9C9C9"/>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200" i="1" dirty="0">
                <a:solidFill>
                  <a:schemeClr val="bg2">
                    <a:lumMod val="10000"/>
                  </a:schemeClr>
                </a:solidFill>
              </a:rPr>
              <a:t>«  Bonheur, fête »</a:t>
            </a:r>
          </a:p>
        </p:txBody>
      </p:sp>
      <p:grpSp>
        <p:nvGrpSpPr>
          <p:cNvPr id="19" name="Groupe 18">
            <a:extLst>
              <a:ext uri="{FF2B5EF4-FFF2-40B4-BE49-F238E27FC236}">
                <a16:creationId xmlns:a16="http://schemas.microsoft.com/office/drawing/2014/main" id="{7F3EDD3C-AC69-C3D0-DA6F-1B6C3D92F7A1}"/>
              </a:ext>
            </a:extLst>
          </p:cNvPr>
          <p:cNvGrpSpPr/>
          <p:nvPr/>
        </p:nvGrpSpPr>
        <p:grpSpPr>
          <a:xfrm>
            <a:off x="8046390" y="1936750"/>
            <a:ext cx="3918503" cy="1543928"/>
            <a:chOff x="8164005" y="2217615"/>
            <a:chExt cx="3918503" cy="1543928"/>
          </a:xfrm>
        </p:grpSpPr>
        <p:pic>
          <p:nvPicPr>
            <p:cNvPr id="4" name="Image 3" descr="Une image contenant texte&#10;&#10;Description générée automatiquement">
              <a:extLst>
                <a:ext uri="{FF2B5EF4-FFF2-40B4-BE49-F238E27FC236}">
                  <a16:creationId xmlns:a16="http://schemas.microsoft.com/office/drawing/2014/main" id="{DEA41D20-5CE8-1254-AAF7-FFFE6E053833}"/>
                </a:ext>
              </a:extLst>
            </p:cNvPr>
            <p:cNvPicPr>
              <a:picLocks noChangeAspect="1"/>
            </p:cNvPicPr>
            <p:nvPr/>
          </p:nvPicPr>
          <p:blipFill rotWithShape="1">
            <a:blip r:embed="rId3"/>
            <a:srcRect t="16747" b="12353"/>
            <a:stretch/>
          </p:blipFill>
          <p:spPr>
            <a:xfrm>
              <a:off x="8257735" y="2616921"/>
              <a:ext cx="3707158" cy="1144622"/>
            </a:xfrm>
            <a:prstGeom prst="rect">
              <a:avLst/>
            </a:prstGeom>
          </p:spPr>
        </p:pic>
        <p:sp>
          <p:nvSpPr>
            <p:cNvPr id="15" name="ZoneTexte 14">
              <a:extLst>
                <a:ext uri="{FF2B5EF4-FFF2-40B4-BE49-F238E27FC236}">
                  <a16:creationId xmlns:a16="http://schemas.microsoft.com/office/drawing/2014/main" id="{B1475976-F55C-F8A4-5465-67ABEFDD89B1}"/>
                </a:ext>
              </a:extLst>
            </p:cNvPr>
            <p:cNvSpPr txBox="1"/>
            <p:nvPr/>
          </p:nvSpPr>
          <p:spPr>
            <a:xfrm>
              <a:off x="9182380" y="2217615"/>
              <a:ext cx="1993621" cy="264076"/>
            </a:xfrm>
            <a:prstGeom prst="rect">
              <a:avLst/>
            </a:prstGeom>
            <a:noFill/>
          </p:spPr>
          <p:txBody>
            <a:bodyPr wrap="square" rtlCol="0">
              <a:noAutofit/>
            </a:bodyPr>
            <a:lstStyle/>
            <a:p>
              <a:pPr algn="ctr"/>
              <a:r>
                <a:rPr lang="fr-FR" sz="1000" i="1" dirty="0">
                  <a:solidFill>
                    <a:schemeClr val="bg2">
                      <a:lumMod val="25000"/>
                    </a:schemeClr>
                  </a:solidFill>
                </a:rPr>
                <a:t>Rappel des réponses 2022</a:t>
              </a:r>
            </a:p>
          </p:txBody>
        </p:sp>
        <p:sp>
          <p:nvSpPr>
            <p:cNvPr id="18" name="Rectangle : coins arrondis 17">
              <a:extLst>
                <a:ext uri="{FF2B5EF4-FFF2-40B4-BE49-F238E27FC236}">
                  <a16:creationId xmlns:a16="http://schemas.microsoft.com/office/drawing/2014/main" id="{0B76B49A-274C-9917-85F2-392F198F9663}"/>
                </a:ext>
              </a:extLst>
            </p:cNvPr>
            <p:cNvSpPr/>
            <p:nvPr/>
          </p:nvSpPr>
          <p:spPr>
            <a:xfrm>
              <a:off x="8164005" y="2467740"/>
              <a:ext cx="3918503" cy="1236089"/>
            </a:xfrm>
            <a:prstGeom prst="roundRect">
              <a:avLst/>
            </a:prstGeom>
            <a:no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5D0FA962-9359-6870-4087-66E4A3BF04AE}"/>
              </a:ext>
            </a:extLst>
          </p:cNvPr>
          <p:cNvSpPr txBox="1"/>
          <p:nvPr/>
        </p:nvSpPr>
        <p:spPr>
          <a:xfrm>
            <a:off x="3898897" y="6362936"/>
            <a:ext cx="5798167" cy="359999"/>
          </a:xfrm>
          <a:prstGeom prst="rect">
            <a:avLst/>
          </a:prstGeom>
          <a:noFill/>
        </p:spPr>
        <p:txBody>
          <a:bodyPr wrap="square" rtlCol="0">
            <a:noAutofit/>
          </a:bodyPr>
          <a:lstStyle/>
          <a:p>
            <a:r>
              <a:rPr lang="fr-FR" sz="900" i="1" dirty="0">
                <a:solidFill>
                  <a:schemeClr val="bg2">
                    <a:lumMod val="25000"/>
                  </a:schemeClr>
                </a:solidFill>
              </a:rPr>
              <a:t>N.B. : Cette question porte sur l’ensemble des spectacles, y compris les genres ne faisant pas partie du périmètre PRODISS, comme la musique classique, l’opéra ou le cirque</a:t>
            </a:r>
          </a:p>
        </p:txBody>
      </p:sp>
    </p:spTree>
    <p:extLst>
      <p:ext uri="{BB962C8B-B14F-4D97-AF65-F5344CB8AC3E}">
        <p14:creationId xmlns:p14="http://schemas.microsoft.com/office/powerpoint/2010/main" val="368204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8</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avez-vous le sentiment que le secteur des spectacles en France … ?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7706482" cy="273397"/>
          </a:xfrm>
          <a:prstGeom prst="rect">
            <a:avLst/>
          </a:prstGeom>
          <a:noFill/>
        </p:spPr>
        <p:txBody>
          <a:bodyPr wrap="square" rtlCol="0">
            <a:noAutofit/>
          </a:bodyPr>
          <a:lstStyle/>
          <a:p>
            <a:r>
              <a:rPr lang="fr-FR" sz="1000" dirty="0">
                <a:solidFill>
                  <a:schemeClr val="bg2">
                    <a:lumMod val="25000"/>
                  </a:schemeClr>
                </a:solidFill>
              </a:rPr>
              <a:t>- À tous, en % -</a:t>
            </a:r>
          </a:p>
        </p:txBody>
      </p:sp>
      <p:graphicFrame>
        <p:nvGraphicFramePr>
          <p:cNvPr id="8" name="Graphique 7">
            <a:extLst>
              <a:ext uri="{FF2B5EF4-FFF2-40B4-BE49-F238E27FC236}">
                <a16:creationId xmlns:a16="http://schemas.microsoft.com/office/drawing/2014/main" id="{3B8B44E7-2110-4B8A-AE08-ED15D6326FF9}"/>
              </a:ext>
            </a:extLst>
          </p:cNvPr>
          <p:cNvGraphicFramePr/>
          <p:nvPr/>
        </p:nvGraphicFramePr>
        <p:xfrm>
          <a:off x="1" y="1640677"/>
          <a:ext cx="9822180" cy="4953645"/>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88178A94-C157-44A7-912B-1A25892EB361}"/>
              </a:ext>
            </a:extLst>
          </p:cNvPr>
          <p:cNvSpPr txBox="1"/>
          <p:nvPr/>
        </p:nvSpPr>
        <p:spPr>
          <a:xfrm>
            <a:off x="10915569" y="1493010"/>
            <a:ext cx="898024" cy="184666"/>
          </a:xfrm>
          <a:prstGeom prst="rect">
            <a:avLst/>
          </a:prstGeom>
          <a:noFill/>
        </p:spPr>
        <p:txBody>
          <a:bodyPr wrap="square" lIns="0" tIns="0" rIns="0" bIns="0" rtlCol="0">
            <a:spAutoFit/>
          </a:bodyPr>
          <a:lstStyle/>
          <a:p>
            <a:pPr algn="ctr"/>
            <a:r>
              <a:rPr lang="fr-FR" sz="1200" b="1" dirty="0">
                <a:solidFill>
                  <a:srgbClr val="D64449"/>
                </a:solidFill>
                <a:latin typeface="Arial" charset="0"/>
                <a:ea typeface="Arial" charset="0"/>
                <a:cs typeface="Arial" charset="0"/>
              </a:rPr>
              <a:t>Non</a:t>
            </a:r>
          </a:p>
        </p:txBody>
      </p:sp>
      <p:sp>
        <p:nvSpPr>
          <p:cNvPr id="14" name="ZoneTexte 13">
            <a:extLst>
              <a:ext uri="{FF2B5EF4-FFF2-40B4-BE49-F238E27FC236}">
                <a16:creationId xmlns:a16="http://schemas.microsoft.com/office/drawing/2014/main" id="{2B485F8E-2FA5-4C22-858F-7AB6801DAD49}"/>
              </a:ext>
            </a:extLst>
          </p:cNvPr>
          <p:cNvSpPr txBox="1"/>
          <p:nvPr/>
        </p:nvSpPr>
        <p:spPr>
          <a:xfrm>
            <a:off x="9536297" y="1493010"/>
            <a:ext cx="1405486" cy="184666"/>
          </a:xfrm>
          <a:prstGeom prst="rect">
            <a:avLst/>
          </a:prstGeom>
          <a:noFill/>
        </p:spPr>
        <p:txBody>
          <a:bodyPr wrap="square" lIns="0" tIns="0" rIns="0" bIns="0" rtlCol="0">
            <a:spAutoFit/>
          </a:bodyPr>
          <a:lstStyle/>
          <a:p>
            <a:pPr algn="ctr"/>
            <a:r>
              <a:rPr lang="fr-FR" sz="1200" b="1" dirty="0">
                <a:solidFill>
                  <a:srgbClr val="3EAD95"/>
                </a:solidFill>
                <a:latin typeface="Arial" charset="0"/>
                <a:ea typeface="Arial" charset="0"/>
                <a:cs typeface="Arial" charset="0"/>
              </a:rPr>
              <a:t>Oui</a:t>
            </a:r>
          </a:p>
        </p:txBody>
      </p:sp>
      <p:graphicFrame>
        <p:nvGraphicFramePr>
          <p:cNvPr id="15" name="Tableau 16">
            <a:extLst>
              <a:ext uri="{FF2B5EF4-FFF2-40B4-BE49-F238E27FC236}">
                <a16:creationId xmlns:a16="http://schemas.microsoft.com/office/drawing/2014/main" id="{11A172DC-7420-4830-BF6A-C63A1F67A431}"/>
              </a:ext>
            </a:extLst>
          </p:cNvPr>
          <p:cNvGraphicFramePr>
            <a:graphicFrameLocks noGrp="1"/>
          </p:cNvGraphicFramePr>
          <p:nvPr/>
        </p:nvGraphicFramePr>
        <p:xfrm>
          <a:off x="9716843" y="1766096"/>
          <a:ext cx="2162288" cy="3788470"/>
        </p:xfrm>
        <a:graphic>
          <a:graphicData uri="http://schemas.openxmlformats.org/drawingml/2006/table">
            <a:tbl>
              <a:tblPr firstRow="1" bandRow="1">
                <a:tableStyleId>{5C22544A-7EE6-4342-B048-85BDC9FD1C3A}</a:tableStyleId>
              </a:tblPr>
              <a:tblGrid>
                <a:gridCol w="1081144">
                  <a:extLst>
                    <a:ext uri="{9D8B030D-6E8A-4147-A177-3AD203B41FA5}">
                      <a16:colId xmlns:a16="http://schemas.microsoft.com/office/drawing/2014/main" val="3527872954"/>
                    </a:ext>
                  </a:extLst>
                </a:gridCol>
                <a:gridCol w="1081144">
                  <a:extLst>
                    <a:ext uri="{9D8B030D-6E8A-4147-A177-3AD203B41FA5}">
                      <a16:colId xmlns:a16="http://schemas.microsoft.com/office/drawing/2014/main" val="3345368254"/>
                    </a:ext>
                  </a:extLst>
                </a:gridCol>
              </a:tblGrid>
              <a:tr h="541210">
                <a:tc>
                  <a:txBody>
                    <a:bodyPr/>
                    <a:lstStyle/>
                    <a:p>
                      <a:pPr algn="ctr" fontAlgn="ctr"/>
                      <a:r>
                        <a:rPr lang="fr-FR" sz="1400" b="1" i="0" u="none" strike="noStrike" dirty="0">
                          <a:solidFill>
                            <a:srgbClr val="3EAD95"/>
                          </a:solidFill>
                          <a:effectLst/>
                          <a:latin typeface="Arial" panose="020B0604020202020204" pitchFamily="34" charset="0"/>
                        </a:rPr>
                        <a:t>88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D64449"/>
                          </a:solidFill>
                          <a:effectLst/>
                          <a:latin typeface="Arial" panose="020B0604020202020204" pitchFamily="34" charset="0"/>
                        </a:rPr>
                        <a:t>10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246596"/>
                  </a:ext>
                </a:extLst>
              </a:tr>
              <a:tr h="541210">
                <a:tc>
                  <a:txBody>
                    <a:bodyPr/>
                    <a:lstStyle/>
                    <a:p>
                      <a:pPr algn="ctr" fontAlgn="ctr"/>
                      <a:r>
                        <a:rPr lang="fr-FR" sz="1400" b="1" i="0" u="none" strike="noStrike">
                          <a:solidFill>
                            <a:srgbClr val="3EAD95"/>
                          </a:solidFill>
                          <a:effectLst/>
                          <a:latin typeface="Arial" panose="020B0604020202020204" pitchFamily="34" charset="0"/>
                        </a:rPr>
                        <a:t>88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D64449"/>
                          </a:solidFill>
                          <a:effectLst/>
                          <a:latin typeface="Arial" panose="020B0604020202020204" pitchFamily="34" charset="0"/>
                        </a:rPr>
                        <a:t>12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342831"/>
                  </a:ext>
                </a:extLst>
              </a:tr>
              <a:tr h="541210">
                <a:tc>
                  <a:txBody>
                    <a:bodyPr/>
                    <a:lstStyle/>
                    <a:p>
                      <a:pPr algn="ctr" fontAlgn="ctr"/>
                      <a:r>
                        <a:rPr lang="fr-FR" sz="1400" b="1" i="0" u="none" strike="noStrike">
                          <a:solidFill>
                            <a:srgbClr val="3EAD95"/>
                          </a:solidFill>
                          <a:effectLst/>
                          <a:latin typeface="Arial" panose="020B0604020202020204" pitchFamily="34" charset="0"/>
                        </a:rPr>
                        <a:t>88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D64449"/>
                          </a:solidFill>
                          <a:effectLst/>
                          <a:latin typeface="Arial" panose="020B0604020202020204" pitchFamily="34" charset="0"/>
                        </a:rPr>
                        <a:t>12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610928"/>
                  </a:ext>
                </a:extLst>
              </a:tr>
              <a:tr h="541210">
                <a:tc>
                  <a:txBody>
                    <a:bodyPr/>
                    <a:lstStyle/>
                    <a:p>
                      <a:pPr algn="ctr" fontAlgn="ctr"/>
                      <a:r>
                        <a:rPr lang="fr-FR" sz="1400" b="1" i="0" u="none" strike="noStrike">
                          <a:solidFill>
                            <a:srgbClr val="3EAD95"/>
                          </a:solidFill>
                          <a:effectLst/>
                          <a:latin typeface="Arial" panose="020B0604020202020204" pitchFamily="34" charset="0"/>
                        </a:rPr>
                        <a:t>85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D64449"/>
                          </a:solidFill>
                          <a:effectLst/>
                          <a:latin typeface="Arial" panose="020B0604020202020204" pitchFamily="34" charset="0"/>
                        </a:rPr>
                        <a:t>14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8708454"/>
                  </a:ext>
                </a:extLst>
              </a:tr>
              <a:tr h="541210">
                <a:tc>
                  <a:txBody>
                    <a:bodyPr/>
                    <a:lstStyle/>
                    <a:p>
                      <a:pPr algn="ctr" fontAlgn="ctr"/>
                      <a:r>
                        <a:rPr lang="fr-FR" sz="1400" b="1" i="0" u="none" strike="noStrike">
                          <a:solidFill>
                            <a:srgbClr val="3EAD95"/>
                          </a:solidFill>
                          <a:effectLst/>
                          <a:latin typeface="Arial" panose="020B06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D64449"/>
                          </a:solidFill>
                          <a:effectLst/>
                          <a:latin typeface="Arial" panose="020B060402020202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601287"/>
                  </a:ext>
                </a:extLst>
              </a:tr>
              <a:tr h="541210">
                <a:tc>
                  <a:txBody>
                    <a:bodyPr/>
                    <a:lstStyle/>
                    <a:p>
                      <a:pPr algn="ctr" fontAlgn="ctr"/>
                      <a:r>
                        <a:rPr lang="fr-FR" sz="1400" b="1" i="0" u="none" strike="noStrike">
                          <a:solidFill>
                            <a:srgbClr val="3EAD95"/>
                          </a:solidFill>
                          <a:effectLst/>
                          <a:latin typeface="Arial" panose="020B060402020202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a:solidFill>
                            <a:srgbClr val="D64449"/>
                          </a:solidFill>
                          <a:effectLst/>
                          <a:latin typeface="Arial" panose="020B060402020202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262748"/>
                  </a:ext>
                </a:extLst>
              </a:tr>
              <a:tr h="541210">
                <a:tc>
                  <a:txBody>
                    <a:bodyPr/>
                    <a:lstStyle/>
                    <a:p>
                      <a:pPr algn="ctr" fontAlgn="ctr"/>
                      <a:r>
                        <a:rPr lang="fr-FR" sz="1400" b="1" i="0" u="none" strike="noStrike">
                          <a:solidFill>
                            <a:srgbClr val="3EAD95"/>
                          </a:solidFill>
                          <a:effectLst/>
                          <a:latin typeface="Arial" panose="020B060402020202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D64449"/>
                          </a:solidFill>
                          <a:effectLst/>
                          <a:latin typeface="Arial" panose="020B060402020202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7525718"/>
                  </a:ext>
                </a:extLst>
              </a:tr>
            </a:tbl>
          </a:graphicData>
        </a:graphic>
      </p:graphicFrame>
      <p:sp>
        <p:nvSpPr>
          <p:cNvPr id="13" name="Espace réservé du texte 4">
            <a:extLst>
              <a:ext uri="{FF2B5EF4-FFF2-40B4-BE49-F238E27FC236}">
                <a16:creationId xmlns:a16="http://schemas.microsoft.com/office/drawing/2014/main" id="{CDE09A3F-50FC-449D-85FE-F26AB92199E1}"/>
              </a:ext>
            </a:extLst>
          </p:cNvPr>
          <p:cNvSpPr txBox="1">
            <a:spLocks/>
          </p:cNvSpPr>
          <p:nvPr/>
        </p:nvSpPr>
        <p:spPr>
          <a:xfrm>
            <a:off x="359131" y="270899"/>
            <a:ext cx="11416138"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Des spectacles variés, pour tous les publics, de qualité… L’offre de spectacles en France jouit d’une image très positive de manière générale</a:t>
            </a:r>
          </a:p>
        </p:txBody>
      </p:sp>
      <p:sp>
        <p:nvSpPr>
          <p:cNvPr id="3" name="ZoneTexte 2">
            <a:extLst>
              <a:ext uri="{FF2B5EF4-FFF2-40B4-BE49-F238E27FC236}">
                <a16:creationId xmlns:a16="http://schemas.microsoft.com/office/drawing/2014/main" id="{AE9B7037-1C6D-2116-1748-E15D137A2F08}"/>
              </a:ext>
            </a:extLst>
          </p:cNvPr>
          <p:cNvSpPr txBox="1"/>
          <p:nvPr/>
        </p:nvSpPr>
        <p:spPr>
          <a:xfrm>
            <a:off x="10652563" y="1166274"/>
            <a:ext cx="1512000" cy="233596"/>
          </a:xfrm>
          <a:prstGeom prst="rect">
            <a:avLst/>
          </a:prstGeom>
          <a:noFill/>
        </p:spPr>
        <p:txBody>
          <a:bodyPr wrap="square" rtlCol="0">
            <a:noAutofit/>
          </a:bodyPr>
          <a:lstStyle/>
          <a:p>
            <a:pPr algn="r"/>
            <a:r>
              <a:rPr lang="fr-FR" sz="1000" i="1" dirty="0">
                <a:solidFill>
                  <a:schemeClr val="bg2">
                    <a:lumMod val="25000"/>
                  </a:schemeClr>
                </a:solidFill>
              </a:rPr>
              <a:t>Question barométrique</a:t>
            </a:r>
          </a:p>
        </p:txBody>
      </p:sp>
      <p:cxnSp>
        <p:nvCxnSpPr>
          <p:cNvPr id="6" name="Connecteur droit 5">
            <a:extLst>
              <a:ext uri="{FF2B5EF4-FFF2-40B4-BE49-F238E27FC236}">
                <a16:creationId xmlns:a16="http://schemas.microsoft.com/office/drawing/2014/main" id="{39C45D1A-C284-33FE-FD4E-C14939A3171B}"/>
              </a:ext>
            </a:extLst>
          </p:cNvPr>
          <p:cNvCxnSpPr/>
          <p:nvPr/>
        </p:nvCxnSpPr>
        <p:spPr>
          <a:xfrm>
            <a:off x="359131" y="4988752"/>
            <a:ext cx="11520000" cy="0"/>
          </a:xfrm>
          <a:prstGeom prst="line">
            <a:avLst/>
          </a:prstGeom>
          <a:ln w="12700">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4" name="Graphique 3">
            <a:extLst>
              <a:ext uri="{FF2B5EF4-FFF2-40B4-BE49-F238E27FC236}">
                <a16:creationId xmlns:a16="http://schemas.microsoft.com/office/drawing/2014/main" id="{0886BF01-3187-C5C7-63F3-53966191E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5477" y="5850317"/>
            <a:ext cx="720000" cy="720000"/>
          </a:xfrm>
          <a:prstGeom prst="rect">
            <a:avLst/>
          </a:prstGeom>
        </p:spPr>
      </p:pic>
      <p:sp>
        <p:nvSpPr>
          <p:cNvPr id="10" name="ZoneTexte 9">
            <a:extLst>
              <a:ext uri="{FF2B5EF4-FFF2-40B4-BE49-F238E27FC236}">
                <a16:creationId xmlns:a16="http://schemas.microsoft.com/office/drawing/2014/main" id="{F8ECFB08-DEF1-5713-2D35-514ED40618F3}"/>
              </a:ext>
            </a:extLst>
          </p:cNvPr>
          <p:cNvSpPr txBox="1"/>
          <p:nvPr/>
        </p:nvSpPr>
        <p:spPr>
          <a:xfrm>
            <a:off x="3898897" y="6362936"/>
            <a:ext cx="5798167" cy="359999"/>
          </a:xfrm>
          <a:prstGeom prst="rect">
            <a:avLst/>
          </a:prstGeom>
          <a:noFill/>
        </p:spPr>
        <p:txBody>
          <a:bodyPr wrap="square" rtlCol="0">
            <a:noAutofit/>
          </a:bodyPr>
          <a:lstStyle/>
          <a:p>
            <a:r>
              <a:rPr lang="fr-FR" sz="900" i="1" dirty="0">
                <a:solidFill>
                  <a:schemeClr val="bg2">
                    <a:lumMod val="25000"/>
                  </a:schemeClr>
                </a:solidFill>
              </a:rPr>
              <a:t>N.B. : Cette question porte sur l’ensemble des spectacles, y compris les genres ne faisant pas partie du périmètre PRODISS, comme la musique classique, l’opéra ou le cirque</a:t>
            </a:r>
          </a:p>
        </p:txBody>
      </p:sp>
    </p:spTree>
    <p:extLst>
      <p:ext uri="{BB962C8B-B14F-4D97-AF65-F5344CB8AC3E}">
        <p14:creationId xmlns:p14="http://schemas.microsoft.com/office/powerpoint/2010/main" val="42698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9</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avez-vous le sentiment que le secteur des spectacles en France … ? </a:t>
            </a:r>
          </a:p>
        </p:txBody>
      </p:sp>
      <p:sp>
        <p:nvSpPr>
          <p:cNvPr id="12" name="ZoneTexte 11">
            <a:extLst>
              <a:ext uri="{FF2B5EF4-FFF2-40B4-BE49-F238E27FC236}">
                <a16:creationId xmlns:a16="http://schemas.microsoft.com/office/drawing/2014/main" id="{54369DEB-98CA-4603-9347-4D3CD17D318C}"/>
              </a:ext>
            </a:extLst>
          </p:cNvPr>
          <p:cNvSpPr txBox="1"/>
          <p:nvPr/>
        </p:nvSpPr>
        <p:spPr>
          <a:xfrm>
            <a:off x="-4008" y="1196753"/>
            <a:ext cx="6100007" cy="246221"/>
          </a:xfrm>
          <a:prstGeom prst="rect">
            <a:avLst/>
          </a:prstGeom>
          <a:noFill/>
        </p:spPr>
        <p:txBody>
          <a:bodyPr wrap="square" rtlCol="0">
            <a:noAutofit/>
          </a:bodyPr>
          <a:lstStyle/>
          <a:p>
            <a:r>
              <a:rPr lang="fr-FR" sz="1000" dirty="0">
                <a:solidFill>
                  <a:schemeClr val="bg2">
                    <a:lumMod val="25000"/>
                  </a:schemeClr>
                </a:solidFill>
              </a:rPr>
              <a:t>- À tous, en % de réponses « </a:t>
            </a:r>
            <a:r>
              <a:rPr lang="fr-FR" sz="1000" b="1" dirty="0">
                <a:solidFill>
                  <a:srgbClr val="3EAD95"/>
                </a:solidFill>
              </a:rPr>
              <a:t>Oui </a:t>
            </a:r>
            <a:r>
              <a:rPr lang="fr-FR" sz="1000" dirty="0">
                <a:solidFill>
                  <a:schemeClr val="bg2">
                    <a:lumMod val="25000"/>
                  </a:schemeClr>
                </a:solidFill>
              </a:rPr>
              <a:t>» - </a:t>
            </a:r>
          </a:p>
        </p:txBody>
      </p:sp>
      <p:graphicFrame>
        <p:nvGraphicFramePr>
          <p:cNvPr id="9" name="Graphique 8">
            <a:extLst>
              <a:ext uri="{FF2B5EF4-FFF2-40B4-BE49-F238E27FC236}">
                <a16:creationId xmlns:a16="http://schemas.microsoft.com/office/drawing/2014/main" id="{060E4B82-7C49-41C0-8234-D7308ACAAB53}"/>
              </a:ext>
            </a:extLst>
          </p:cNvPr>
          <p:cNvGraphicFramePr/>
          <p:nvPr/>
        </p:nvGraphicFramePr>
        <p:xfrm>
          <a:off x="0" y="1442974"/>
          <a:ext cx="12148967" cy="4901979"/>
        </p:xfrm>
        <a:graphic>
          <a:graphicData uri="http://schemas.openxmlformats.org/drawingml/2006/chart">
            <c:chart xmlns:c="http://schemas.openxmlformats.org/drawingml/2006/chart" xmlns:r="http://schemas.openxmlformats.org/officeDocument/2006/relationships" r:id="rId3"/>
          </a:graphicData>
        </a:graphic>
      </p:graphicFrame>
      <p:sp>
        <p:nvSpPr>
          <p:cNvPr id="13" name="Espace réservé du texte 4">
            <a:extLst>
              <a:ext uri="{FF2B5EF4-FFF2-40B4-BE49-F238E27FC236}">
                <a16:creationId xmlns:a16="http://schemas.microsoft.com/office/drawing/2014/main" id="{7AE0292D-5F87-4273-9F14-88A08C002B39}"/>
              </a:ext>
            </a:extLst>
          </p:cNvPr>
          <p:cNvSpPr txBox="1">
            <a:spLocks/>
          </p:cNvSpPr>
          <p:nvPr/>
        </p:nvSpPr>
        <p:spPr>
          <a:xfrm>
            <a:off x="204187" y="270427"/>
            <a:ext cx="11511447" cy="332688"/>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Après avoir connu une légère baisse sur certains indicateurs, le secteur des spectacles retrouve son image de 2019 et conforte son rôle pour lutter contre l’ambiance de crise. Malgré le contexte d’inflation, le sentiment d’accessibilité des tarifs des spectacles n’a presque pas diminué</a:t>
            </a:r>
          </a:p>
        </p:txBody>
      </p:sp>
      <p:sp>
        <p:nvSpPr>
          <p:cNvPr id="6" name="ZoneTexte 5">
            <a:extLst>
              <a:ext uri="{FF2B5EF4-FFF2-40B4-BE49-F238E27FC236}">
                <a16:creationId xmlns:a16="http://schemas.microsoft.com/office/drawing/2014/main" id="{FA6336BB-E5D8-60CE-6F2F-639EAB1D4DCE}"/>
              </a:ext>
            </a:extLst>
          </p:cNvPr>
          <p:cNvSpPr txBox="1"/>
          <p:nvPr/>
        </p:nvSpPr>
        <p:spPr>
          <a:xfrm>
            <a:off x="10652563" y="1166274"/>
            <a:ext cx="1512000" cy="233596"/>
          </a:xfrm>
          <a:prstGeom prst="rect">
            <a:avLst/>
          </a:prstGeom>
          <a:noFill/>
        </p:spPr>
        <p:txBody>
          <a:bodyPr wrap="square" rtlCol="0">
            <a:noAutofit/>
          </a:bodyPr>
          <a:lstStyle/>
          <a:p>
            <a:pPr algn="r"/>
            <a:r>
              <a:rPr lang="fr-FR" sz="1000" i="1" dirty="0">
                <a:solidFill>
                  <a:schemeClr val="bg2">
                    <a:lumMod val="25000"/>
                  </a:schemeClr>
                </a:solidFill>
              </a:rPr>
              <a:t>Question barométrique</a:t>
            </a:r>
          </a:p>
        </p:txBody>
      </p:sp>
      <p:sp>
        <p:nvSpPr>
          <p:cNvPr id="3" name="ZoneTexte 2">
            <a:extLst>
              <a:ext uri="{FF2B5EF4-FFF2-40B4-BE49-F238E27FC236}">
                <a16:creationId xmlns:a16="http://schemas.microsoft.com/office/drawing/2014/main" id="{55A54713-565B-9317-5748-1DBF9C6A35EA}"/>
              </a:ext>
            </a:extLst>
          </p:cNvPr>
          <p:cNvSpPr txBox="1"/>
          <p:nvPr/>
        </p:nvSpPr>
        <p:spPr>
          <a:xfrm>
            <a:off x="3898897" y="6362936"/>
            <a:ext cx="5798167" cy="359999"/>
          </a:xfrm>
          <a:prstGeom prst="rect">
            <a:avLst/>
          </a:prstGeom>
          <a:noFill/>
        </p:spPr>
        <p:txBody>
          <a:bodyPr wrap="square" rtlCol="0">
            <a:noAutofit/>
          </a:bodyPr>
          <a:lstStyle/>
          <a:p>
            <a:r>
              <a:rPr lang="fr-FR" sz="900" i="1" dirty="0">
                <a:solidFill>
                  <a:schemeClr val="bg2">
                    <a:lumMod val="25000"/>
                  </a:schemeClr>
                </a:solidFill>
              </a:rPr>
              <a:t>N.B. : Cette question porte sur l’ensemble des spectacles, y compris les genres ne faisant pas partie du périmètre PRODISS, comme la musique classique, l’opéra ou le cirque</a:t>
            </a:r>
          </a:p>
        </p:txBody>
      </p:sp>
    </p:spTree>
    <p:extLst>
      <p:ext uri="{BB962C8B-B14F-4D97-AF65-F5344CB8AC3E}">
        <p14:creationId xmlns:p14="http://schemas.microsoft.com/office/powerpoint/2010/main" val="325902172"/>
      </p:ext>
    </p:extLst>
  </p:cSld>
  <p:clrMapOvr>
    <a:masterClrMapping/>
  </p:clrMapOvr>
</p:sld>
</file>

<file path=ppt/theme/theme1.xml><?xml version="1.0" encoding="utf-8"?>
<a:theme xmlns:a="http://schemas.openxmlformats.org/drawingml/2006/main" name="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PresentationTemplate-101315_FV (1)" id="{E0DE21B5-EB45-4EE8-ABC3-C24A47FE7EA6}" vid="{E30139FA-E33A-4B69-B27C-5F6E7FC9A2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AE23957169B440A030486BFDBBD864" ma:contentTypeVersion="6" ma:contentTypeDescription="Create a new document." ma:contentTypeScope="" ma:versionID="525ddef7002acff92bdea2bb244304c0">
  <xsd:schema xmlns:xsd="http://www.w3.org/2001/XMLSchema" xmlns:xs="http://www.w3.org/2001/XMLSchema" xmlns:p="http://schemas.microsoft.com/office/2006/metadata/properties" xmlns:ns2="0c5dd2d5-fcfa-4883-ac2f-c953cb5da6a8" targetNamespace="http://schemas.microsoft.com/office/2006/metadata/properties" ma:root="true" ma:fieldsID="2e8f2b96e75dee402425a88671cd04fa" ns2:_="">
    <xsd:import namespace="0c5dd2d5-fcfa-4883-ac2f-c953cb5da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dd2d5-fcfa-4883-ac2f-c953cb5da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D9B575-4E36-4F0E-876E-1CFFEB88B6E8}">
  <ds:schemaRefs>
    <ds:schemaRef ds:uri="http://schemas.microsoft.com/sharepoint/v3/contenttype/forms"/>
  </ds:schemaRefs>
</ds:datastoreItem>
</file>

<file path=customXml/itemProps2.xml><?xml version="1.0" encoding="utf-8"?>
<ds:datastoreItem xmlns:ds="http://schemas.openxmlformats.org/officeDocument/2006/customXml" ds:itemID="{F67AA020-A4DA-4560-A848-841821BD0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5dd2d5-fcfa-4883-ac2f-c953cb5da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6D2F20-F669-4FAA-BF2A-5A003DEC8734}">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0c5dd2d5-fcfa-4883-ac2f-c953cb5da6a8"/>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Harris-PresentationTemplate-102615_FV (1)</Template>
  <TotalTime>7365</TotalTime>
  <Words>3690</Words>
  <Application>Microsoft Office PowerPoint</Application>
  <PresentationFormat>Grand écran</PresentationFormat>
  <Paragraphs>478</Paragraphs>
  <Slides>32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Consolas</vt:lpstr>
      <vt:lpstr>Wingdings</vt:lpstr>
      <vt:lpstr>HarrisInteractive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dc:creator>
  <cp:lastModifiedBy>Anne Gaelle Geffroy</cp:lastModifiedBy>
  <cp:revision>701</cp:revision>
  <cp:lastPrinted>2024-01-09T16:49:29Z</cp:lastPrinted>
  <dcterms:created xsi:type="dcterms:W3CDTF">2015-11-09T17:12:04Z</dcterms:created>
  <dcterms:modified xsi:type="dcterms:W3CDTF">2024-01-11T18:44:39Z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0x010100C0AE23957169B440A030486BFDBBD864</vt:lpwstr>
  </property>
</Properties>
</file>